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02" r:id="rId3"/>
    <p:sldMasterId id="2147483719" r:id="rId4"/>
  </p:sldMasterIdLst>
  <p:notesMasterIdLst>
    <p:notesMasterId r:id="rId24"/>
  </p:notesMasterIdLst>
  <p:handoutMasterIdLst>
    <p:handoutMasterId r:id="rId25"/>
  </p:handoutMasterIdLst>
  <p:sldIdLst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7" r:id="rId21"/>
    <p:sldId id="324" r:id="rId22"/>
    <p:sldId id="325" r:id="rId23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ndnom Bruno" initials="G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F0D3E"/>
    <a:srgbClr val="C80000"/>
    <a:srgbClr val="EA7500"/>
    <a:srgbClr val="000000"/>
    <a:srgbClr val="00006F"/>
    <a:srgbClr val="FF9933"/>
    <a:srgbClr val="0086EA"/>
    <a:srgbClr val="3FADFF"/>
    <a:srgbClr val="2DA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0"/>
    <p:restoredTop sz="92624" autoAdjust="0"/>
  </p:normalViewPr>
  <p:slideViewPr>
    <p:cSldViewPr>
      <p:cViewPr>
        <p:scale>
          <a:sx n="80" d="100"/>
          <a:sy n="80" d="100"/>
        </p:scale>
        <p:origin x="-1301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776" y="-77"/>
      </p:cViewPr>
      <p:guideLst>
        <p:guide orient="horz" pos="2141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302625" cy="339939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1698" y="3"/>
            <a:ext cx="4302625" cy="339939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r">
              <a:defRPr sz="1200"/>
            </a:lvl1pPr>
          </a:lstStyle>
          <a:p>
            <a:fld id="{0AA1A0E9-F80C-4349-96AA-64ABBA3EA0D7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456644"/>
            <a:ext cx="4302625" cy="339938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1698" y="6456644"/>
            <a:ext cx="4302625" cy="339938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r">
              <a:defRPr sz="1200"/>
            </a:lvl1pPr>
          </a:lstStyle>
          <a:p>
            <a:fld id="{4C537681-68FF-46C4-9CC7-92A314C0F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81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39884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801" y="1"/>
            <a:ext cx="4301543" cy="339884"/>
          </a:xfrm>
          <a:prstGeom prst="rect">
            <a:avLst/>
          </a:prstGeom>
        </p:spPr>
        <p:txBody>
          <a:bodyPr vert="horz" lIns="92026" tIns="46013" rIns="92026" bIns="46013" rtlCol="0"/>
          <a:lstStyle>
            <a:lvl1pPr algn="r">
              <a:defRPr sz="1200"/>
            </a:lvl1pPr>
          </a:lstStyle>
          <a:p>
            <a:fld id="{43BA8E7E-8EF1-4AD3-B682-76435F5F052F}" type="datetimeFigureOut">
              <a:rPr lang="fr-FR" smtClean="0"/>
              <a:t>22/01/2021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26" tIns="46013" rIns="92026" bIns="460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2026" tIns="46013" rIns="92026" bIns="46013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1543" cy="339884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2026" tIns="46013" rIns="92026" bIns="46013" rtlCol="0" anchor="b"/>
          <a:lstStyle>
            <a:lvl1pPr algn="r">
              <a:defRPr sz="1200"/>
            </a:lvl1pPr>
          </a:lstStyle>
          <a:p>
            <a:fld id="{7F9024AC-4FDC-4212-B309-6BEC4D3BE4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49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45DEE-AC15-4766-965A-F8BDC5C8E1EA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 userDrawn="1"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fr-FR" altLang="fr-FR" sz="24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537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1484313"/>
            <a:ext cx="8229600" cy="1905000"/>
          </a:xfrm>
          <a:prstGeom prst="roundRect">
            <a:avLst>
              <a:gd name="adj" fmla="val 50000"/>
            </a:avLst>
          </a:prstGeom>
          <a:solidFill>
            <a:srgbClr val="E00000"/>
          </a:solidFill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fr-FR" noProof="0" smtClean="0"/>
              <a:t>Titre du diaporama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9" y="144463"/>
            <a:ext cx="175653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94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1E6C-CF32-4095-9E27-1CA5247700AD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04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99250" y="620713"/>
            <a:ext cx="1981200" cy="6121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55650" y="620713"/>
            <a:ext cx="5791200" cy="6121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4DA8D-CCB7-446C-82BA-C0D89E530AD7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be le Département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78E696F-23B9-904D-AB90-79D656D3F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8" y="1187785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7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05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Gro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>
            <a:lvl1pPr algn="ctr">
              <a:defRPr sz="7200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8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1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F0D3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04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87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2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29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CB9D4-72F0-4BB6-BA10-5D20391362AD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155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977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0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797" y="4800600"/>
            <a:ext cx="8268659" cy="566738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95536" y="1268760"/>
            <a:ext cx="828092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7797" y="5367338"/>
            <a:ext cx="826865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0195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77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19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28A12C95-A806-404D-A339-E439D6EB1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080120" cy="693881"/>
          </a:xfrm>
          <a:prstGeom prst="rect">
            <a:avLst/>
          </a:prstGeom>
        </p:spPr>
      </p:pic>
      <p:pic>
        <p:nvPicPr>
          <p:cNvPr id="1026" name="Picture 2" descr="S:\LOGOS_Identites-visuelles\1_Aube-DEPARTEMENT\2_Aube-DEP_CHARTE-graphique\GRAPHEINE-travaux2019\Gabarits-Charte-graphique-CD10\01 - Logotype\Departement\RVB\PNG\A-VOS-COTES-DEPART-CHAMPAG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817092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370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778E696F-23B9-904D-AB90-79D656D3F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8" y="1187785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3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3D848DC0-5128-5641-90DA-F2E6BF916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EF84E05-4105-384E-8266-95DE824BA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5877272"/>
            <a:ext cx="1080121" cy="693882"/>
          </a:xfrm>
          <a:prstGeom prst="rect">
            <a:avLst/>
          </a:prstGeom>
        </p:spPr>
      </p:pic>
      <p:pic>
        <p:nvPicPr>
          <p:cNvPr id="2050" name="Picture 2" descr="S:\LOGOS_Identites-visuelles\1_Aube-DEPARTEMENT\2_Aube-DEP_CHARTE-graphique\GRAPHEINE-travaux2019\Gabarits-Charte-graphique-CD10\01 - Logotype\Departement\RVB\PNG\A-VOS-COTES-DEPART-ROUG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1803400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6727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E69FD256-D0F9-604F-B2AD-C6A930FC6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037D837-202A-124F-9A8B-C2CC6C126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8" y="1237481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35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4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9FF1-B8FC-4BFC-9EE8-185CDB9E0A44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00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Gro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>
            <a:lvl1pPr algn="ctr">
              <a:defRPr sz="7200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620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7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F0D3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37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57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27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45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08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11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797" y="4800600"/>
            <a:ext cx="8268659" cy="566738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95536" y="1268760"/>
            <a:ext cx="828092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7797" y="5367338"/>
            <a:ext cx="826865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6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0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2205038"/>
            <a:ext cx="3770313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60913" y="2205038"/>
            <a:ext cx="37703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CE74D-BF6A-4989-B1C6-46536BF880F0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98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8A12C95-A806-404D-A339-E439D6EB1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080120" cy="693881"/>
          </a:xfrm>
          <a:prstGeom prst="rect">
            <a:avLst/>
          </a:prstGeom>
        </p:spPr>
      </p:pic>
      <p:pic>
        <p:nvPicPr>
          <p:cNvPr id="1026" name="Picture 2" descr="S:\LOGOS_Identites-visuelles\1_Aube-DEPARTEMENT\2_Aube-DEP_CHARTE-graphique\GRAPHEINE-travaux2019\Gabarits-Charte-graphique-CD10\01 - Logotype\Departement\RVB\PNG\A-VOS-COTES-DEPART-CHAMPAG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817092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5404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8E696F-23B9-904D-AB90-79D656D3F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8" y="1187785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01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848DC0-5128-5641-90DA-F2E6BF916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EF84E05-4105-384E-8266-95DE824BA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5877272"/>
            <a:ext cx="1080121" cy="693882"/>
          </a:xfrm>
          <a:prstGeom prst="rect">
            <a:avLst/>
          </a:prstGeom>
        </p:spPr>
      </p:pic>
      <p:pic>
        <p:nvPicPr>
          <p:cNvPr id="2050" name="Picture 2" descr="S:\LOGOS_Identites-visuelles\1_Aube-DEPARTEMENT\2_Aube-DEP_CHARTE-graphique\GRAPHEINE-travaux2019\Gabarits-Charte-graphique-CD10\01 - Logotype\Departement\RVB\PNG\A-VOS-COTES-DEPART-ROUG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1803400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769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69FD256-D0F9-604F-B2AD-C6A930FC6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037D837-202A-124F-9A8B-C2CC6C126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8" y="1237481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20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966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_Gro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Autofit/>
          </a:bodyPr>
          <a:lstStyle>
            <a:lvl1pPr algn="ctr">
              <a:defRPr sz="7200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66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347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BF0D3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6409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8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30C49-3235-456D-8AFA-9B96C55335C8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046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185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999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97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1663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7797" y="4800600"/>
            <a:ext cx="8268659" cy="566738"/>
          </a:xfrm>
        </p:spPr>
        <p:txBody>
          <a:bodyPr anchor="b"/>
          <a:lstStyle>
            <a:lvl1pPr algn="l">
              <a:defRPr sz="2000" b="1"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95536" y="1268760"/>
            <a:ext cx="8280920" cy="34588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7797" y="5367338"/>
            <a:ext cx="826865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314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31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80728"/>
            <a:ext cx="2057400" cy="5145435"/>
          </a:xfrm>
        </p:spPr>
        <p:txBody>
          <a:bodyPr vert="eaVert"/>
          <a:lstStyle>
            <a:lvl1pPr>
              <a:defRPr>
                <a:solidFill>
                  <a:srgbClr val="BF0D3E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80728"/>
            <a:ext cx="6019800" cy="51454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5108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688538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28A12C95-A806-404D-A339-E439D6EB10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877272"/>
            <a:ext cx="1080120" cy="693881"/>
          </a:xfrm>
          <a:prstGeom prst="rect">
            <a:avLst/>
          </a:prstGeom>
        </p:spPr>
      </p:pic>
      <p:pic>
        <p:nvPicPr>
          <p:cNvPr id="1026" name="Picture 2" descr="S:\LOGOS_Identites-visuelles\1_Aube-DEPARTEMENT\2_Aube-DEP_CHARTE-graphique\GRAPHEINE-travaux2019\Gabarits-Charte-graphique-CD10\01 - Logotype\Departement\RVB\PNG\A-VOS-COTES-DEPART-CHAMPAGN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" y="1817092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78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ru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CC5A4426-A117-5E45-A866-55123A9135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3" y="0"/>
            <a:ext cx="9276523" cy="695739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78E696F-23B9-904D-AB90-79D656D3F8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8" y="1187785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32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vos côtés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D848DC0-5128-5641-90DA-F2E6BF916B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EF84E05-4105-384E-8266-95DE824BAA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1" y="5877272"/>
            <a:ext cx="1080121" cy="693882"/>
          </a:xfrm>
          <a:prstGeom prst="rect">
            <a:avLst/>
          </a:prstGeom>
        </p:spPr>
      </p:pic>
      <p:pic>
        <p:nvPicPr>
          <p:cNvPr id="2050" name="Picture 2" descr="S:\LOGOS_Identites-visuelles\1_Aube-DEPARTEMENT\2_Aube-DEP_CHARTE-graphique\GRAPHEINE-travaux2019\Gabarits-Charte-graphique-CD10\01 - Logotype\Departement\RVB\PNG\A-VOS-COTES-DEPART-ROUG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" y="1803400"/>
            <a:ext cx="707548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8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1A82-8F52-4A98-8246-0C2822CFE337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420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be le Département_champag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69FD256-D0F9-604F-B2AD-C6A930FC6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037D837-202A-124F-9A8B-C2CC6C1261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08" y="1237481"/>
            <a:ext cx="6977504" cy="44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0415E-51B8-4D9E-B90D-30935F350AD4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45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7AE20-826E-4FCF-AD17-D6983DCECAB8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>
                <a:solidFill>
                  <a:srgbClr val="003366"/>
                </a:solidFill>
              </a:rPr>
              <a:t>12 décembre 2012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fr-FR">
              <a:solidFill>
                <a:srgbClr val="003366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B9535-95A4-4133-BD42-A053FB42958C}" type="slidenum">
              <a:rPr lang="fr-FR" altLang="fr-FR">
                <a:solidFill>
                  <a:srgbClr val="FFFFFF"/>
                </a:solidFill>
              </a:rPr>
              <a:pPr/>
              <a:t>‹N°›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3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5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0" y="0"/>
            <a:ext cx="3132138" cy="6858000"/>
            <a:chOff x="0" y="0"/>
            <a:chExt cx="2016" cy="4320"/>
          </a:xfrm>
        </p:grpSpPr>
        <p:sp>
          <p:nvSpPr>
            <p:cNvPr id="14340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9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4341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>
                <a:gd name="T0" fmla="*/ 1728 w 1728"/>
                <a:gd name="T1" fmla="*/ 0 h 735"/>
                <a:gd name="T2" fmla="*/ 1728 w 1728"/>
                <a:gd name="T3" fmla="*/ 480 h 735"/>
                <a:gd name="T4" fmla="*/ 380 w 1728"/>
                <a:gd name="T5" fmla="*/ 482 h 735"/>
                <a:gd name="T6" fmla="*/ 354 w 1728"/>
                <a:gd name="T7" fmla="*/ 480 h 735"/>
                <a:gd name="T8" fmla="*/ 308 w 1728"/>
                <a:gd name="T9" fmla="*/ 489 h 735"/>
                <a:gd name="T10" fmla="*/ 246 w 1728"/>
                <a:gd name="T11" fmla="*/ 531 h 735"/>
                <a:gd name="T12" fmla="*/ 206 w 1728"/>
                <a:gd name="T13" fmla="*/ 597 h 735"/>
                <a:gd name="T14" fmla="*/ 192 w 1728"/>
                <a:gd name="T15" fmla="*/ 666 h 735"/>
                <a:gd name="T16" fmla="*/ 192 w 1728"/>
                <a:gd name="T17" fmla="*/ 735 h 735"/>
                <a:gd name="T18" fmla="*/ 0 w 1728"/>
                <a:gd name="T19" fmla="*/ 735 h 735"/>
                <a:gd name="T20" fmla="*/ 0 w 1728"/>
                <a:gd name="T21" fmla="*/ 480 h 735"/>
                <a:gd name="T22" fmla="*/ 0 w 1728"/>
                <a:gd name="T23" fmla="*/ 0 h 735"/>
                <a:gd name="T24" fmla="*/ 1728 w 1728"/>
                <a:gd name="T2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900">
                <a:solidFill>
                  <a:srgbClr val="003366"/>
                </a:solidFill>
                <a:latin typeface="Arial" charset="0"/>
              </a:endParaRPr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50825" y="1773238"/>
            <a:ext cx="7391400" cy="319087"/>
            <a:chOff x="144" y="1248"/>
            <a:chExt cx="4656" cy="201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E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900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14344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E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900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1434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620713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Réunion des assistantes</a:t>
            </a:r>
          </a:p>
        </p:txBody>
      </p:sp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05038"/>
            <a:ext cx="76930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Décembre 2012</a:t>
            </a:r>
          </a:p>
          <a:p>
            <a:pPr lvl="1"/>
            <a:r>
              <a:rPr lang="fr-FR" altLang="fr-FR" smtClean="0"/>
              <a:t>Validation courrier</a:t>
            </a:r>
          </a:p>
          <a:p>
            <a:pPr lvl="2"/>
            <a:r>
              <a:rPr lang="fr-FR" altLang="fr-FR" smtClean="0"/>
              <a:t>Validation cartes de visites</a:t>
            </a:r>
          </a:p>
          <a:p>
            <a:pPr lvl="3"/>
            <a:r>
              <a:rPr lang="fr-FR" altLang="fr-FR" smtClean="0"/>
              <a:t>Validation bordereau d’envoi</a:t>
            </a:r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19475" y="6237288"/>
            <a:ext cx="2130425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>
                <a:solidFill>
                  <a:srgbClr val="003366"/>
                </a:solidFill>
                <a:latin typeface="Arial" charset="0"/>
              </a:rPr>
              <a:t>12 décembre 2012</a:t>
            </a:r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237288"/>
            <a:ext cx="2897188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B2C9FA-C6F0-4E65-983B-23BEBF8535A5}" type="slidenum">
              <a:rPr lang="fr-FR" altLang="fr-FR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altLang="fr-F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1258887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34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q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 sz="2000">
          <a:solidFill>
            <a:srgbClr val="0000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Verdana" pitchFamily="34" charset="0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A8D5B5E-13B2-EB48-955D-D95246CC41DE}"/>
              </a:ext>
            </a:extLst>
          </p:cNvPr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8A1538"/>
              </a:gs>
              <a:gs pos="100000">
                <a:srgbClr val="CD254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24BAF7B6-0E26-5343-AC24-A3EB9253367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012" t="20076" r="8726" b="13867"/>
          <a:stretch/>
        </p:blipFill>
        <p:spPr>
          <a:xfrm>
            <a:off x="323528" y="200938"/>
            <a:ext cx="1221402" cy="5958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4930" y="332656"/>
            <a:ext cx="7152214" cy="453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79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8D5B5E-13B2-EB48-955D-D95246CC41DE}"/>
              </a:ext>
            </a:extLst>
          </p:cNvPr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8A1538"/>
              </a:gs>
              <a:gs pos="100000">
                <a:srgbClr val="CD254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4BAF7B6-0E26-5343-AC24-A3EB9253367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012" t="20076" r="8726" b="13867"/>
          <a:stretch/>
        </p:blipFill>
        <p:spPr>
          <a:xfrm>
            <a:off x="323528" y="200938"/>
            <a:ext cx="1221402" cy="5958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4930" y="332656"/>
            <a:ext cx="7152214" cy="453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786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936D-1705-4540-841E-57B7376ADC37}" type="datetimeFigureOut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22/01/2021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E254B-A1C4-4EEE-BFDC-43DFA4990B4D}" type="slidenum">
              <a:rPr lang="fr-FR" smtClean="0">
                <a:solidFill>
                  <a:srgbClr val="404143">
                    <a:tint val="75000"/>
                  </a:srgbClr>
                </a:solidFill>
              </a:rPr>
              <a:pPr/>
              <a:t>‹N°›</a:t>
            </a:fld>
            <a:endParaRPr lang="fr-FR">
              <a:solidFill>
                <a:srgbClr val="404143">
                  <a:tint val="75000"/>
                </a:srgb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A8D5B5E-13B2-EB48-955D-D95246CC41DE}"/>
              </a:ext>
            </a:extLst>
          </p:cNvPr>
          <p:cNvSpPr/>
          <p:nvPr/>
        </p:nvSpPr>
        <p:spPr>
          <a:xfrm>
            <a:off x="0" y="1"/>
            <a:ext cx="9144000" cy="980728"/>
          </a:xfrm>
          <a:prstGeom prst="rect">
            <a:avLst/>
          </a:prstGeom>
          <a:gradFill flip="none" rotWithShape="1">
            <a:gsLst>
              <a:gs pos="0">
                <a:srgbClr val="8A1538"/>
              </a:gs>
              <a:gs pos="100000">
                <a:srgbClr val="CD254F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FF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24BAF7B6-0E26-5343-AC24-A3EB92533670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012" t="20076" r="8726" b="13867"/>
          <a:stretch/>
        </p:blipFill>
        <p:spPr>
          <a:xfrm>
            <a:off x="323528" y="200938"/>
            <a:ext cx="1221402" cy="59589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4930" y="332656"/>
            <a:ext cx="7152214" cy="453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31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20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□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34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3419872" y="159605"/>
            <a:ext cx="5544616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Dépenses d’investissement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64" y="1060450"/>
            <a:ext cx="7638660" cy="575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483768" y="214482"/>
            <a:ext cx="6470055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 smtClean="0">
                <a:solidFill>
                  <a:schemeClr val="bg2"/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Dépenses Totales par Fonction</a:t>
            </a:r>
            <a:endParaRPr lang="fr-FR" altLang="fr-FR" sz="2800" b="1" dirty="0">
              <a:solidFill>
                <a:schemeClr val="bg2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5183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55976" y="116632"/>
            <a:ext cx="4819598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rgbClr val="BF0D3E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r-FR" altLang="fr-FR" sz="28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Budget primitif 2021</a:t>
            </a:r>
            <a:endParaRPr lang="fr-FR" altLang="fr-FR" sz="28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67744" y="2924944"/>
            <a:ext cx="4587463" cy="84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5000"/>
              </a:lnSpc>
              <a:spcBef>
                <a:spcPct val="100000"/>
              </a:spcBef>
              <a:tabLst>
                <a:tab pos="762000" algn="l"/>
                <a:tab pos="5715000" algn="l"/>
              </a:tabLst>
            </a:pPr>
            <a:r>
              <a:rPr lang="fr-FR" altLang="fr-FR" sz="3600" b="1" dirty="0">
                <a:solidFill>
                  <a:srgbClr val="000000"/>
                </a:solidFill>
              </a:rPr>
              <a:t>2. Budget principal</a:t>
            </a:r>
          </a:p>
        </p:txBody>
      </p:sp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0"/>
            <a:ext cx="6916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Un autofinancement préservé à 28,5 M€ (8,67%)</a:t>
            </a:r>
            <a:endParaRPr lang="fr-FR" sz="2800" dirty="0">
              <a:solidFill>
                <a:schemeClr val="bg2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768752" cy="5603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9" y="116632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4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Un budget primitif conforme aux orientations budgétaires</a:t>
            </a:r>
            <a:endParaRPr lang="fr-FR" sz="24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505" y="472514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principaux ajustements issus de la préparation technique du BP 2021 portent sur :</a:t>
            </a:r>
          </a:p>
          <a:p>
            <a:pPr marL="285750" indent="-285750">
              <a:buFont typeface="Arial" pitchFamily="34" charset="0"/>
              <a:buChar char="→"/>
            </a:pPr>
            <a:r>
              <a:rPr lang="fr-FR" dirty="0" smtClean="0"/>
              <a:t>Baisse des dépenses d’investissement de 2 M€</a:t>
            </a:r>
          </a:p>
          <a:p>
            <a:pPr marL="285750" indent="-285750">
              <a:buFont typeface="Arial" pitchFamily="34" charset="0"/>
              <a:buChar char="→"/>
            </a:pPr>
            <a:r>
              <a:rPr lang="fr-FR" dirty="0" smtClean="0"/>
              <a:t>Baisse des dépenses de fonctionnement de 2 M€</a:t>
            </a:r>
          </a:p>
          <a:p>
            <a:pPr marL="285750" indent="-285750">
              <a:buFont typeface="Arial" pitchFamily="34" charset="0"/>
              <a:buChar char="→"/>
            </a:pPr>
            <a:r>
              <a:rPr lang="fr-FR" dirty="0" smtClean="0"/>
              <a:t>Baisse des recettes d’investissement de 8 M€</a:t>
            </a:r>
          </a:p>
          <a:p>
            <a:pPr marL="285750" indent="-285750">
              <a:buFont typeface="Arial" pitchFamily="34" charset="0"/>
              <a:buChar char="→"/>
            </a:pPr>
            <a:r>
              <a:rPr lang="fr-FR" dirty="0" smtClean="0"/>
              <a:t>Hausse des recettes de fonctionnement de 5 M€</a:t>
            </a:r>
          </a:p>
          <a:p>
            <a:pPr marL="285750" indent="-285750">
              <a:buFontTx/>
              <a:buChar char="-"/>
            </a:pP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5698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2902" y="36240"/>
            <a:ext cx="725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La poursuite d’un haut niveau d’investissement </a:t>
            </a:r>
            <a:endParaRPr lang="fr-FR" sz="2800" dirty="0">
              <a:solidFill>
                <a:schemeClr val="bg2"/>
              </a:solidFill>
              <a:latin typeface="Arial Black" pitchFamily="34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65061"/>
              </p:ext>
            </p:extLst>
          </p:nvPr>
        </p:nvGraphicFramePr>
        <p:xfrm>
          <a:off x="6228184" y="2996952"/>
          <a:ext cx="300000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Feuille de calcul" r:id="rId4" imgW="3648051" imgH="657177" progId="Excel.Sheet.8">
                  <p:embed/>
                </p:oleObj>
              </mc:Choice>
              <mc:Fallback>
                <p:oleObj name="Feuille de calcul" r:id="rId4" imgW="3648051" imgH="65717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8184" y="2996952"/>
                        <a:ext cx="3000003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8"/>
          <p:cNvSpPr txBox="1"/>
          <p:nvPr/>
        </p:nvSpPr>
        <p:spPr>
          <a:xfrm>
            <a:off x="6796710" y="1196752"/>
            <a:ext cx="1744902" cy="1351388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C8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111 M€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Prévision des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dépenses d'investissement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2021</a:t>
            </a:r>
            <a:r>
              <a: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9" name="Ellipse 8"/>
          <p:cNvSpPr/>
          <p:nvPr/>
        </p:nvSpPr>
        <p:spPr>
          <a:xfrm>
            <a:off x="6665033" y="1196752"/>
            <a:ext cx="2016224" cy="1512168"/>
          </a:xfrm>
          <a:prstGeom prst="ellipse">
            <a:avLst/>
          </a:prstGeom>
          <a:solidFill>
            <a:schemeClr val="accent1">
              <a:alpha val="1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70" name="Picture 9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860"/>
            <a:ext cx="6588224" cy="553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2711" y="98629"/>
            <a:ext cx="7325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Principaux</a:t>
            </a:r>
            <a:r>
              <a:rPr lang="fr-FR" altLang="fr-FR" sz="2800" b="1" dirty="0">
                <a:latin typeface="Arial Black" pitchFamily="34" charset="0"/>
                <a:cs typeface="Arial" panose="020B0604020202020204" pitchFamily="34" charset="0"/>
              </a:rPr>
              <a:t> </a:t>
            </a:r>
            <a:r>
              <a:rPr lang="fr-FR" altLang="fr-FR" sz="28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projets </a:t>
            </a:r>
            <a:endParaRPr lang="fr-FR" altLang="fr-FR" sz="2800" b="1" dirty="0" smtClean="0">
              <a:solidFill>
                <a:schemeClr val="bg2"/>
              </a:solidFill>
              <a:latin typeface="Arial Black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d’investissement 2021</a:t>
            </a:r>
            <a:endParaRPr lang="fr-FR" altLang="fr-FR" sz="2800" b="1" dirty="0">
              <a:solidFill>
                <a:schemeClr val="bg2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7"/>
            <a:ext cx="892899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2711" y="98629"/>
            <a:ext cx="73257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Évolution des dépenses de fonctionnement du budget principal</a:t>
            </a:r>
            <a:endParaRPr lang="fr-FR" altLang="fr-FR" sz="2800" b="1" dirty="0">
              <a:solidFill>
                <a:schemeClr val="bg2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5698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0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En synthèse, </a:t>
            </a:r>
            <a:br>
              <a:rPr lang="fr-FR" sz="32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un BP </a:t>
            </a:r>
            <a:r>
              <a:rPr lang="fr-FR" sz="32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2021 </a:t>
            </a:r>
            <a:r>
              <a:rPr lang="fr-FR" sz="32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caractérisé par :</a:t>
            </a:r>
            <a:endParaRPr lang="fr-FR" sz="32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077218"/>
            <a:ext cx="8856984" cy="5780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fr-FR" sz="2000" dirty="0" smtClean="0"/>
              <a:t>La conservation d’un niveau </a:t>
            </a:r>
            <a:r>
              <a:rPr lang="fr-FR" sz="2000" b="1" dirty="0" smtClean="0"/>
              <a:t>d’autofinancement appréciable (28,5 M€) </a:t>
            </a:r>
            <a:r>
              <a:rPr lang="fr-FR" sz="2000" dirty="0" smtClean="0"/>
              <a:t>malgré des </a:t>
            </a:r>
            <a:r>
              <a:rPr lang="fr-FR" sz="2000" b="1" dirty="0" smtClean="0"/>
              <a:t>incertitudes fortes </a:t>
            </a:r>
            <a:r>
              <a:rPr lang="fr-FR" sz="2000" dirty="0" smtClean="0"/>
              <a:t>sur le contexte économique et la persistance d’une crise sanitaire et sociale.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"/>
            </a:pPr>
            <a:r>
              <a:rPr lang="fr-FR" sz="2000" b="1" dirty="0" smtClean="0"/>
              <a:t>L’adaptation des dépenses de fonctionnement </a:t>
            </a:r>
            <a:r>
              <a:rPr lang="fr-FR" sz="2000" dirty="0" smtClean="0"/>
              <a:t>à 300 M€ :</a:t>
            </a: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800" dirty="0" smtClean="0"/>
              <a:t>en fonction de la progression attendue des sollicitations sur nos budgets sociaux pour accompagner les personnes les plus fragiles ;</a:t>
            </a:r>
          </a:p>
          <a:p>
            <a:pPr marL="685800" lvl="1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fr-FR" sz="1800" dirty="0" smtClean="0"/>
              <a:t>en fonction de </a:t>
            </a:r>
            <a:r>
              <a:rPr lang="fr-FR" sz="1800" dirty="0"/>
              <a:t>nos </a:t>
            </a:r>
            <a:r>
              <a:rPr lang="fr-FR" sz="1800" dirty="0" smtClean="0"/>
              <a:t>priorités, pour un </a:t>
            </a:r>
            <a:r>
              <a:rPr lang="fr-FR" sz="1800" dirty="0"/>
              <a:t>renforcement des politiques </a:t>
            </a:r>
            <a:r>
              <a:rPr lang="fr-FR" sz="1800" dirty="0" smtClean="0"/>
              <a:t>publiques majeures</a:t>
            </a:r>
            <a:endParaRPr lang="fr-FR" sz="1800" dirty="0"/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fr-FR" sz="2000" dirty="0"/>
              <a:t>Un </a:t>
            </a:r>
            <a:r>
              <a:rPr lang="fr-FR" sz="2000" b="1" dirty="0"/>
              <a:t>niveau d’investissement qui reste très élevé </a:t>
            </a:r>
            <a:r>
              <a:rPr lang="fr-FR" sz="2000" dirty="0"/>
              <a:t>et nécessaire pour </a:t>
            </a:r>
            <a:r>
              <a:rPr lang="fr-FR" sz="2000" b="1" dirty="0" smtClean="0"/>
              <a:t>stimuler </a:t>
            </a:r>
            <a:r>
              <a:rPr lang="fr-FR" sz="2000" b="1" dirty="0"/>
              <a:t>la reprise économique</a:t>
            </a:r>
            <a:r>
              <a:rPr lang="fr-FR" sz="2000" dirty="0" smtClean="0"/>
              <a:t>.</a:t>
            </a:r>
            <a:endParaRPr lang="fr-FR" sz="2000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fr-FR" sz="2000" dirty="0">
                <a:solidFill>
                  <a:srgbClr val="404143"/>
                </a:solidFill>
              </a:rPr>
              <a:t>La poursuite de la mise en œuvre du </a:t>
            </a:r>
            <a:r>
              <a:rPr lang="fr-FR" sz="2000" b="1" dirty="0">
                <a:solidFill>
                  <a:srgbClr val="404143"/>
                </a:solidFill>
              </a:rPr>
              <a:t>plan de soutien </a:t>
            </a:r>
            <a:r>
              <a:rPr lang="fr-FR" sz="2000" b="1" dirty="0">
                <a:solidFill>
                  <a:srgbClr val="BF0D3E"/>
                </a:solidFill>
              </a:rPr>
              <a:t>aux projets </a:t>
            </a:r>
            <a:r>
              <a:rPr lang="fr-FR" sz="2000" b="1" dirty="0" smtClean="0">
                <a:solidFill>
                  <a:srgbClr val="BF0D3E"/>
                </a:solidFill>
              </a:rPr>
              <a:t>structurants du territoire.</a:t>
            </a:r>
            <a:endParaRPr lang="fr-FR" sz="2000" dirty="0">
              <a:solidFill>
                <a:srgbClr val="404143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"/>
            </a:pPr>
            <a:r>
              <a:rPr lang="fr-FR" sz="2000" dirty="0" smtClean="0"/>
              <a:t>Une </a:t>
            </a:r>
            <a:r>
              <a:rPr lang="fr-FR" sz="2000" b="1" dirty="0" smtClean="0"/>
              <a:t>dette à 20 M€ en fin d’année, </a:t>
            </a:r>
            <a:r>
              <a:rPr lang="fr-FR" sz="2000" dirty="0" smtClean="0"/>
              <a:t>soit une capacité de désendettement inférieure à un an, qui permet d’emprunter</a:t>
            </a:r>
            <a:r>
              <a:rPr lang="fr-FR" sz="2000" b="1" dirty="0" smtClean="0"/>
              <a:t> </a:t>
            </a:r>
            <a:r>
              <a:rPr lang="fr-FR" sz="2000" dirty="0" smtClean="0"/>
              <a:t>pour </a:t>
            </a:r>
            <a:r>
              <a:rPr lang="fr-FR" sz="2000" b="1" dirty="0" smtClean="0"/>
              <a:t>renforcer l’aménagement et l’attractivité de l’Aube</a:t>
            </a:r>
            <a:r>
              <a:rPr lang="fr-FR" sz="2000" dirty="0" smtClean="0"/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953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28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Budget primitif 2021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6355158"/>
            <a:ext cx="88569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rgbClr val="000000"/>
                </a:solidFill>
              </a:rPr>
              <a:t>C</a:t>
            </a:r>
            <a:r>
              <a:rPr lang="fr-FR" sz="1100" dirty="0" smtClean="0">
                <a:solidFill>
                  <a:srgbClr val="000000"/>
                </a:solidFill>
              </a:rPr>
              <a:t>onformément aux dispositions de l’article 107 de la loi NOTRé codifiées à l’article L. 3313-1 du CGCT, le présent document constitue la présentation brève et synthétique retraçant les informations financières essentielles du budget.</a:t>
            </a:r>
            <a:endParaRPr lang="fr-FR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4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10336" y="118195"/>
            <a:ext cx="4459559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rgbClr val="BF0D3E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r-FR" altLang="fr-FR" sz="28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Budget primitif 2021</a:t>
            </a:r>
            <a:endParaRPr lang="fr-FR" altLang="fr-FR" sz="28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5536" y="2852936"/>
            <a:ext cx="822960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5000"/>
              </a:lnSpc>
              <a:spcBef>
                <a:spcPct val="100000"/>
              </a:spcBef>
              <a:buNone/>
              <a:tabLst>
                <a:tab pos="762000" algn="l"/>
                <a:tab pos="5715000" algn="l"/>
              </a:tabLst>
            </a:pPr>
            <a:r>
              <a:rPr lang="fr-FR" altLang="fr-FR" sz="3600" b="1" dirty="0" smtClean="0">
                <a:solidFill>
                  <a:srgbClr val="000000"/>
                </a:solidFill>
              </a:rPr>
              <a:t>1. Présentation consolidée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331640" y="3717032"/>
            <a:ext cx="655272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ClrTx/>
              <a:tabLst>
                <a:tab pos="762000" algn="l"/>
                <a:tab pos="5715000" algn="l"/>
              </a:tabLst>
            </a:pPr>
            <a:r>
              <a:rPr lang="fr-FR" altLang="fr-FR" sz="2400" b="1" kern="0" dirty="0" smtClean="0">
                <a:solidFill>
                  <a:srgbClr val="00006F"/>
                </a:solidFill>
                <a:sym typeface="Wingdings" panose="05000000000000000000" pitchFamily="2" charset="2"/>
              </a:rPr>
              <a:t>	</a:t>
            </a:r>
            <a:r>
              <a:rPr lang="fr-FR" altLang="fr-FR" sz="2000" i="1" kern="0" dirty="0">
                <a:solidFill>
                  <a:srgbClr val="BF0D3E"/>
                </a:solidFill>
                <a:sym typeface="Wingdings" panose="05000000000000000000" pitchFamily="2" charset="2"/>
              </a:rPr>
              <a:t>Budget principal et budgets annexes</a:t>
            </a:r>
          </a:p>
          <a:p>
            <a:pPr marL="0" indent="0">
              <a:spcBef>
                <a:spcPts val="0"/>
              </a:spcBef>
              <a:buClrTx/>
              <a:tabLst>
                <a:tab pos="762000" algn="l"/>
                <a:tab pos="5715000" algn="l"/>
              </a:tabLst>
            </a:pPr>
            <a:r>
              <a:rPr lang="fr-FR" altLang="fr-FR" sz="2000" i="1" kern="0" dirty="0">
                <a:solidFill>
                  <a:srgbClr val="BF0D3E"/>
                </a:solidFill>
                <a:sym typeface="Wingdings" panose="05000000000000000000" pitchFamily="2" charset="2"/>
              </a:rPr>
              <a:t>	Hors flux </a:t>
            </a:r>
            <a:r>
              <a:rPr lang="fr-FR" altLang="fr-FR" sz="2000" i="1" kern="0" dirty="0" smtClean="0">
                <a:solidFill>
                  <a:srgbClr val="BF0D3E"/>
                </a:solidFill>
                <a:sym typeface="Wingdings" panose="05000000000000000000" pitchFamily="2" charset="2"/>
              </a:rPr>
              <a:t>croisés de 14,6 M€</a:t>
            </a:r>
            <a:endParaRPr lang="fr-FR" altLang="fr-FR" sz="2000" i="1" kern="0" dirty="0">
              <a:solidFill>
                <a:srgbClr val="BF0D3E"/>
              </a:solidFill>
              <a:sym typeface="Wingdings" panose="05000000000000000000" pitchFamily="2" charset="2"/>
            </a:endParaRPr>
          </a:p>
          <a:p>
            <a:pPr marL="0" indent="0">
              <a:spcBef>
                <a:spcPts val="0"/>
              </a:spcBef>
              <a:buClrTx/>
              <a:tabLst>
                <a:tab pos="762000" algn="l"/>
                <a:tab pos="5715000" algn="l"/>
              </a:tabLst>
            </a:pPr>
            <a:endParaRPr lang="fr-FR" altLang="fr-FR" sz="2000" i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483768" y="260648"/>
            <a:ext cx="64807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rgbClr val="BF0D3E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Dépenses - Recettes par budget</a:t>
            </a:r>
            <a:endParaRPr lang="fr-FR" sz="28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1300168" y="1468185"/>
            <a:ext cx="2135201" cy="52065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altLang="fr-FR" sz="2800" b="1" dirty="0" smtClean="0">
                <a:solidFill>
                  <a:schemeClr val="accent2"/>
                </a:solidFill>
                <a:latin typeface="+mn-lt"/>
              </a:rPr>
              <a:t>DEPENSES</a:t>
            </a:r>
            <a:endParaRPr lang="fr-FR" altLang="fr-FR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Rectangle 29"/>
          <p:cNvSpPr>
            <a:spLocks noChangeArrowheads="1"/>
          </p:cNvSpPr>
          <p:nvPr/>
        </p:nvSpPr>
        <p:spPr bwMode="auto">
          <a:xfrm>
            <a:off x="5833487" y="1468185"/>
            <a:ext cx="2096729" cy="52065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altLang="fr-FR" sz="2800" b="1" dirty="0" smtClean="0">
                <a:solidFill>
                  <a:schemeClr val="accent2"/>
                </a:solidFill>
                <a:latin typeface="+mn-lt"/>
              </a:rPr>
              <a:t>RECETTES</a:t>
            </a:r>
            <a:endParaRPr lang="fr-FR" altLang="fr-FR" sz="28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30605" y="2708919"/>
            <a:ext cx="2093523" cy="366767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altLang="fr-FR" sz="1800" b="1" dirty="0">
                <a:solidFill>
                  <a:schemeClr val="accent2"/>
                </a:solidFill>
                <a:latin typeface="+mn-lt"/>
              </a:rPr>
              <a:t>Budgets annexes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3154005" y="5400591"/>
            <a:ext cx="3046722" cy="520655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>
            <a:lvl1pPr>
              <a:defRPr sz="24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altLang="fr-FR" sz="2800" b="1" dirty="0">
                <a:solidFill>
                  <a:schemeClr val="accent2"/>
                </a:solidFill>
                <a:latin typeface="+mn-lt"/>
              </a:rPr>
              <a:t>Budget principal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18"/>
            <a:ext cx="4088483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208" y="2754957"/>
            <a:ext cx="4309288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411760" y="260648"/>
            <a:ext cx="65527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7200" kern="1200">
                <a:solidFill>
                  <a:srgbClr val="BF0D3E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fr-FR" sz="28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Dépenses - Recettes par section</a:t>
            </a:r>
            <a:endParaRPr lang="fr-FR" sz="28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440572"/>
              </p:ext>
            </p:extLst>
          </p:nvPr>
        </p:nvGraphicFramePr>
        <p:xfrm>
          <a:off x="467544" y="1412776"/>
          <a:ext cx="7992888" cy="4680520"/>
        </p:xfrm>
        <a:graphic>
          <a:graphicData uri="http://schemas.openxmlformats.org/drawingml/2006/table">
            <a:tbl>
              <a:tblPr/>
              <a:tblGrid>
                <a:gridCol w="3074188"/>
                <a:gridCol w="2459350"/>
                <a:gridCol w="2459350"/>
              </a:tblGrid>
              <a:tr h="1331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Section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Dépenses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Recettes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008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effectLst/>
                          <a:latin typeface="Verdana"/>
                        </a:rPr>
                        <a:t>Investissement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effectLst/>
                          <a:latin typeface="Verdana"/>
                        </a:rPr>
                        <a:t>113,3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effectLst/>
                          <a:latin typeface="Verdana"/>
                        </a:rPr>
                        <a:t>82,6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0860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effectLst/>
                          <a:latin typeface="Verdana"/>
                        </a:rPr>
                        <a:t>Fonctionnement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>
                          <a:effectLst/>
                          <a:latin typeface="Verdana"/>
                        </a:rPr>
                        <a:t>301,4 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 smtClean="0">
                          <a:effectLst/>
                          <a:latin typeface="Verdana"/>
                        </a:rPr>
                        <a:t>332,1 </a:t>
                      </a:r>
                      <a:r>
                        <a:rPr lang="fr-FR" sz="2000" b="1" i="0" u="none" strike="noStrike" dirty="0">
                          <a:effectLst/>
                          <a:latin typeface="Verdana"/>
                        </a:rPr>
                        <a:t>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165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414,7 </a:t>
                      </a:r>
                      <a:r>
                        <a:rPr lang="fr-F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Verdana"/>
                        </a:rPr>
                        <a:t>M€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1979712" y="165827"/>
            <a:ext cx="6983249" cy="76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r>
              <a:rPr lang="fr-FR" sz="2800" b="1" dirty="0" smtClean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Un autofinancement consolidé à 30,7 M€ (9,24%)</a:t>
            </a:r>
            <a:endParaRPr lang="fr-FR" sz="2800" b="1" dirty="0">
              <a:solidFill>
                <a:schemeClr val="bg2"/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24" y="1052736"/>
            <a:ext cx="6548536" cy="564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843808" y="276037"/>
            <a:ext cx="5976664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 smtClean="0">
                <a:solidFill>
                  <a:schemeClr val="bg2"/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Recettes de fonctionnement</a:t>
            </a:r>
            <a:endParaRPr lang="fr-FR" altLang="fr-FR" sz="2800" b="1" dirty="0">
              <a:solidFill>
                <a:schemeClr val="bg2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11237"/>
            <a:ext cx="8280920" cy="584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2771800" y="286490"/>
            <a:ext cx="6408712" cy="52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 anchor="ctr">
            <a:spAutoFit/>
          </a:bodyPr>
          <a:lstStyle>
            <a:lvl1pPr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 smtClean="0">
                <a:solidFill>
                  <a:schemeClr val="bg2"/>
                </a:solidFill>
                <a:latin typeface="Arial Black" pitchFamily="34" charset="0"/>
                <a:ea typeface="+mj-ea"/>
                <a:cs typeface="Arial" panose="020B0604020202020204" pitchFamily="34" charset="0"/>
              </a:rPr>
              <a:t>Dépenses de fonctionnement</a:t>
            </a:r>
            <a:endParaRPr lang="fr-FR" altLang="fr-FR" sz="2800" b="1" dirty="0">
              <a:solidFill>
                <a:schemeClr val="bg2"/>
              </a:solidFill>
              <a:latin typeface="Arial Black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7" y="1196752"/>
            <a:ext cx="84249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88640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2800" b="1" dirty="0">
                <a:solidFill>
                  <a:schemeClr val="bg2"/>
                </a:solidFill>
                <a:latin typeface="Arial Black" pitchFamily="34" charset="0"/>
                <a:cs typeface="Arial" panose="020B0604020202020204" pitchFamily="34" charset="0"/>
              </a:rPr>
              <a:t>Recettes d’investissement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52928" cy="544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74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CG10">
  <a:themeElements>
    <a:clrScheme name="Modèle CG10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Modèle CG10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CG10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G10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G10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G10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CG10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G10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G10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CG10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_OB_2020">
  <a:themeElements>
    <a:clrScheme name="CG2017">
      <a:dk1>
        <a:srgbClr val="404143"/>
      </a:dk1>
      <a:lt1>
        <a:srgbClr val="FFFFFF"/>
      </a:lt1>
      <a:dk2>
        <a:srgbClr val="D8D8D8"/>
      </a:dk2>
      <a:lt2>
        <a:srgbClr val="FFFFFF"/>
      </a:lt2>
      <a:accent1>
        <a:srgbClr val="333333"/>
      </a:accent1>
      <a:accent2>
        <a:srgbClr val="1C1C1C"/>
      </a:accent2>
      <a:accent3>
        <a:srgbClr val="FFFFFF"/>
      </a:accent3>
      <a:accent4>
        <a:srgbClr val="C00000"/>
      </a:accent4>
      <a:accent5>
        <a:srgbClr val="BFBFBF"/>
      </a:accent5>
      <a:accent6>
        <a:srgbClr val="7F7F7F"/>
      </a:accent6>
      <a:hlink>
        <a:srgbClr val="C00000"/>
      </a:hlink>
      <a:folHlink>
        <a:srgbClr val="40414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owerpoint_OB_2020">
  <a:themeElements>
    <a:clrScheme name="CG2017">
      <a:dk1>
        <a:srgbClr val="404143"/>
      </a:dk1>
      <a:lt1>
        <a:srgbClr val="FFFFFF"/>
      </a:lt1>
      <a:dk2>
        <a:srgbClr val="D8D8D8"/>
      </a:dk2>
      <a:lt2>
        <a:srgbClr val="FFFFFF"/>
      </a:lt2>
      <a:accent1>
        <a:srgbClr val="333333"/>
      </a:accent1>
      <a:accent2>
        <a:srgbClr val="1C1C1C"/>
      </a:accent2>
      <a:accent3>
        <a:srgbClr val="FFFFFF"/>
      </a:accent3>
      <a:accent4>
        <a:srgbClr val="C00000"/>
      </a:accent4>
      <a:accent5>
        <a:srgbClr val="BFBFBF"/>
      </a:accent5>
      <a:accent6>
        <a:srgbClr val="7F7F7F"/>
      </a:accent6>
      <a:hlink>
        <a:srgbClr val="C00000"/>
      </a:hlink>
      <a:folHlink>
        <a:srgbClr val="40414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powerpoint_OB_2020">
  <a:themeElements>
    <a:clrScheme name="CG2017">
      <a:dk1>
        <a:srgbClr val="404143"/>
      </a:dk1>
      <a:lt1>
        <a:srgbClr val="FFFFFF"/>
      </a:lt1>
      <a:dk2>
        <a:srgbClr val="D8D8D8"/>
      </a:dk2>
      <a:lt2>
        <a:srgbClr val="FFFFFF"/>
      </a:lt2>
      <a:accent1>
        <a:srgbClr val="333333"/>
      </a:accent1>
      <a:accent2>
        <a:srgbClr val="1C1C1C"/>
      </a:accent2>
      <a:accent3>
        <a:srgbClr val="FFFFFF"/>
      </a:accent3>
      <a:accent4>
        <a:srgbClr val="C00000"/>
      </a:accent4>
      <a:accent5>
        <a:srgbClr val="BFBFBF"/>
      </a:accent5>
      <a:accent6>
        <a:srgbClr val="7F7F7F"/>
      </a:accent6>
      <a:hlink>
        <a:srgbClr val="C00000"/>
      </a:hlink>
      <a:folHlink>
        <a:srgbClr val="40414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8844</TotalTime>
  <Words>359</Words>
  <Application>Microsoft Office PowerPoint</Application>
  <PresentationFormat>Affichage à l'écran (4:3)</PresentationFormat>
  <Paragraphs>72</Paragraphs>
  <Slides>19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Modèle CG10</vt:lpstr>
      <vt:lpstr>powerpoint_OB_2020</vt:lpstr>
      <vt:lpstr>1_powerpoint_OB_2020</vt:lpstr>
      <vt:lpstr>2_powerpoint_OB_2020</vt:lpstr>
      <vt:lpstr>Feuille de calcul</vt:lpstr>
      <vt:lpstr>Présentation PowerPoint</vt:lpstr>
      <vt:lpstr>Budget primitif 2021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Philippon Cecile</dc:creator>
  <cp:lastModifiedBy>Gruson Matthieu</cp:lastModifiedBy>
  <cp:revision>695</cp:revision>
  <cp:lastPrinted>2021-01-20T17:58:58Z</cp:lastPrinted>
  <dcterms:created xsi:type="dcterms:W3CDTF">2014-10-22T09:47:30Z</dcterms:created>
  <dcterms:modified xsi:type="dcterms:W3CDTF">2021-01-22T09:04:48Z</dcterms:modified>
</cp:coreProperties>
</file>