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94" r:id="rId4"/>
    <p:sldMasterId id="2147483706" r:id="rId5"/>
    <p:sldMasterId id="2147483718" r:id="rId6"/>
    <p:sldMasterId id="2147483730" r:id="rId7"/>
    <p:sldMasterId id="2147483742" r:id="rId8"/>
    <p:sldMasterId id="2147483754" r:id="rId9"/>
  </p:sldMasterIdLst>
  <p:notesMasterIdLst>
    <p:notesMasterId r:id="rId47"/>
  </p:notesMasterIdLst>
  <p:handoutMasterIdLst>
    <p:handoutMasterId r:id="rId48"/>
  </p:handoutMasterIdLst>
  <p:sldIdLst>
    <p:sldId id="256" r:id="rId10"/>
    <p:sldId id="322" r:id="rId11"/>
    <p:sldId id="323" r:id="rId12"/>
    <p:sldId id="334" r:id="rId13"/>
    <p:sldId id="287" r:id="rId14"/>
    <p:sldId id="305" r:id="rId15"/>
    <p:sldId id="315" r:id="rId16"/>
    <p:sldId id="333" r:id="rId17"/>
    <p:sldId id="309" r:id="rId18"/>
    <p:sldId id="302" r:id="rId19"/>
    <p:sldId id="303" r:id="rId20"/>
    <p:sldId id="304" r:id="rId21"/>
    <p:sldId id="320" r:id="rId22"/>
    <p:sldId id="332" r:id="rId23"/>
    <p:sldId id="314" r:id="rId24"/>
    <p:sldId id="325" r:id="rId25"/>
    <p:sldId id="306" r:id="rId26"/>
    <p:sldId id="326" r:id="rId27"/>
    <p:sldId id="327" r:id="rId28"/>
    <p:sldId id="328" r:id="rId29"/>
    <p:sldId id="335" r:id="rId30"/>
    <p:sldId id="336" r:id="rId31"/>
    <p:sldId id="329" r:id="rId32"/>
    <p:sldId id="339" r:id="rId33"/>
    <p:sldId id="340" r:id="rId34"/>
    <p:sldId id="341" r:id="rId35"/>
    <p:sldId id="342" r:id="rId36"/>
    <p:sldId id="343" r:id="rId37"/>
    <p:sldId id="344" r:id="rId38"/>
    <p:sldId id="345" r:id="rId39"/>
    <p:sldId id="346" r:id="rId40"/>
    <p:sldId id="337" r:id="rId41"/>
    <p:sldId id="338" r:id="rId42"/>
    <p:sldId id="318" r:id="rId43"/>
    <p:sldId id="317" r:id="rId44"/>
    <p:sldId id="330" r:id="rId45"/>
    <p:sldId id="324" r:id="rId4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ABC"/>
    <a:srgbClr val="FBF9B1"/>
    <a:srgbClr val="BF0D3E"/>
    <a:srgbClr val="971964"/>
    <a:srgbClr val="FAA2E3"/>
    <a:srgbClr val="90F888"/>
    <a:srgbClr val="FEF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02" autoAdjust="0"/>
  </p:normalViewPr>
  <p:slideViewPr>
    <p:cSldViewPr>
      <p:cViewPr>
        <p:scale>
          <a:sx n="60" d="100"/>
          <a:sy n="60" d="100"/>
        </p:scale>
        <p:origin x="-3029" y="-1099"/>
      </p:cViewPr>
      <p:guideLst>
        <p:guide orient="horz" pos="2160"/>
        <p:guide pos="2880"/>
      </p:guideLst>
    </p:cSldViewPr>
  </p:slideViewPr>
  <p:notesTextViewPr>
    <p:cViewPr>
      <p:scale>
        <a:sx n="1" d="1"/>
        <a:sy n="1" d="1"/>
      </p:scale>
      <p:origin x="0" y="0"/>
    </p:cViewPr>
  </p:notesTextViewPr>
  <p:notesViewPr>
    <p:cSldViewPr>
      <p:cViewPr varScale="1">
        <p:scale>
          <a:sx n="59" d="100"/>
          <a:sy n="59" d="100"/>
        </p:scale>
        <p:origin x="-3216"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2039435231834E-2"/>
          <c:y val="0.14270708737990151"/>
          <c:w val="0.93080949942759983"/>
          <c:h val="0.68681401922152963"/>
        </c:manualLayout>
      </c:layout>
      <c:barChart>
        <c:barDir val="col"/>
        <c:grouping val="stacked"/>
        <c:varyColors val="0"/>
        <c:ser>
          <c:idx val="0"/>
          <c:order val="0"/>
          <c:tx>
            <c:strRef>
              <c:f>Feuil1!$B$1</c:f>
              <c:strCache>
                <c:ptCount val="1"/>
                <c:pt idx="0">
                  <c:v>Nb Producteurs</c:v>
                </c:pt>
              </c:strCache>
            </c:strRef>
          </c:tx>
          <c:spPr>
            <a:solidFill>
              <a:srgbClr val="F8CFA9"/>
            </a:solidFill>
          </c:spPr>
          <c:invertIfNegative val="0"/>
          <c:dLbls>
            <c:txPr>
              <a:bodyPr/>
              <a:lstStyle/>
              <a:p>
                <a:pPr>
                  <a:defRPr>
                    <a:solidFill>
                      <a:srgbClr val="BF0D3E"/>
                    </a:solidFill>
                  </a:defRPr>
                </a:pPr>
                <a:endParaRPr lang="fr-FR"/>
              </a:p>
            </c:txPr>
            <c:dLblPos val="inEnd"/>
            <c:showLegendKey val="0"/>
            <c:showVal val="1"/>
            <c:showCatName val="0"/>
            <c:showSerName val="0"/>
            <c:showPercent val="0"/>
            <c:showBubbleSize val="0"/>
            <c:showLeaderLines val="0"/>
          </c:dLbls>
          <c:cat>
            <c:strRef>
              <c:f>Feuil1!$A$2:$A$13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Feuil1!$B$2:$B$13</c:f>
              <c:numCache>
                <c:formatCode>General</c:formatCode>
                <c:ptCount val="12"/>
                <c:pt idx="0">
                  <c:v>3</c:v>
                </c:pt>
                <c:pt idx="1">
                  <c:v>9</c:v>
                </c:pt>
                <c:pt idx="2">
                  <c:v>9</c:v>
                </c:pt>
                <c:pt idx="3">
                  <c:v>7</c:v>
                </c:pt>
                <c:pt idx="4">
                  <c:v>11</c:v>
                </c:pt>
                <c:pt idx="5">
                  <c:v>13</c:v>
                </c:pt>
                <c:pt idx="6">
                  <c:v>3</c:v>
                </c:pt>
                <c:pt idx="7">
                  <c:v>7</c:v>
                </c:pt>
                <c:pt idx="8">
                  <c:v>12</c:v>
                </c:pt>
                <c:pt idx="9">
                  <c:v>10</c:v>
                </c:pt>
                <c:pt idx="10">
                  <c:v>11</c:v>
                </c:pt>
                <c:pt idx="11">
                  <c:v>10</c:v>
                </c:pt>
              </c:numCache>
            </c:numRef>
          </c:val>
        </c:ser>
        <c:ser>
          <c:idx val="1"/>
          <c:order val="1"/>
          <c:tx>
            <c:strRef>
              <c:f>Feuil1!$C$1</c:f>
              <c:strCache>
                <c:ptCount val="1"/>
                <c:pt idx="0">
                  <c:v>Nb Commandes</c:v>
                </c:pt>
              </c:strCache>
            </c:strRef>
          </c:tx>
          <c:spPr>
            <a:solidFill>
              <a:srgbClr val="BF0D3E"/>
            </a:solidFill>
          </c:spPr>
          <c:invertIfNegative val="0"/>
          <c:dLbls>
            <c:txPr>
              <a:bodyPr/>
              <a:lstStyle/>
              <a:p>
                <a:pPr>
                  <a:defRPr>
                    <a:solidFill>
                      <a:srgbClr val="F8CFA9"/>
                    </a:solidFill>
                  </a:defRPr>
                </a:pPr>
                <a:endParaRPr lang="fr-FR"/>
              </a:p>
            </c:txPr>
            <c:dLblPos val="inEnd"/>
            <c:showLegendKey val="0"/>
            <c:showVal val="1"/>
            <c:showCatName val="0"/>
            <c:showSerName val="0"/>
            <c:showPercent val="0"/>
            <c:showBubbleSize val="0"/>
            <c:showLeaderLines val="0"/>
          </c:dLbls>
          <c:cat>
            <c:strRef>
              <c:f>Feuil1!$A$2:$A$13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Feuil1!$C$2:$C$13</c:f>
              <c:numCache>
                <c:formatCode>General</c:formatCode>
                <c:ptCount val="12"/>
                <c:pt idx="0">
                  <c:v>5</c:v>
                </c:pt>
                <c:pt idx="1">
                  <c:v>14</c:v>
                </c:pt>
                <c:pt idx="2">
                  <c:v>20</c:v>
                </c:pt>
                <c:pt idx="3">
                  <c:v>13</c:v>
                </c:pt>
                <c:pt idx="4">
                  <c:v>42</c:v>
                </c:pt>
                <c:pt idx="5">
                  <c:v>27</c:v>
                </c:pt>
                <c:pt idx="6">
                  <c:v>13</c:v>
                </c:pt>
                <c:pt idx="7">
                  <c:v>29</c:v>
                </c:pt>
                <c:pt idx="8">
                  <c:v>44</c:v>
                </c:pt>
                <c:pt idx="9">
                  <c:v>30</c:v>
                </c:pt>
                <c:pt idx="10">
                  <c:v>26</c:v>
                </c:pt>
                <c:pt idx="11">
                  <c:v>23</c:v>
                </c:pt>
              </c:numCache>
            </c:numRef>
          </c:val>
        </c:ser>
        <c:dLbls>
          <c:dLblPos val="inEnd"/>
          <c:showLegendKey val="0"/>
          <c:showVal val="1"/>
          <c:showCatName val="0"/>
          <c:showSerName val="0"/>
          <c:showPercent val="0"/>
          <c:showBubbleSize val="0"/>
        </c:dLbls>
        <c:gapWidth val="150"/>
        <c:overlap val="100"/>
        <c:axId val="73785728"/>
        <c:axId val="73787264"/>
      </c:barChart>
      <c:catAx>
        <c:axId val="73785728"/>
        <c:scaling>
          <c:orientation val="minMax"/>
        </c:scaling>
        <c:delete val="0"/>
        <c:axPos val="b"/>
        <c:majorTickMark val="out"/>
        <c:minorTickMark val="none"/>
        <c:tickLblPos val="nextTo"/>
        <c:crossAx val="73787264"/>
        <c:crosses val="autoZero"/>
        <c:auto val="1"/>
        <c:lblAlgn val="ctr"/>
        <c:lblOffset val="100"/>
        <c:noMultiLvlLbl val="0"/>
      </c:catAx>
      <c:valAx>
        <c:axId val="73787264"/>
        <c:scaling>
          <c:orientation val="minMax"/>
        </c:scaling>
        <c:delete val="0"/>
        <c:axPos val="l"/>
        <c:majorGridlines/>
        <c:numFmt formatCode="General" sourceLinked="1"/>
        <c:majorTickMark val="out"/>
        <c:minorTickMark val="none"/>
        <c:tickLblPos val="nextTo"/>
        <c:crossAx val="73785728"/>
        <c:crosses val="autoZero"/>
        <c:crossBetween val="between"/>
      </c:valAx>
    </c:plotArea>
    <c:legend>
      <c:legendPos val="t"/>
      <c:layout/>
      <c:overlay val="0"/>
    </c:legend>
    <c:plotVisOnly val="1"/>
    <c:dispBlanksAs val="zero"/>
    <c:showDLblsOverMax val="0"/>
  </c:chart>
  <c:txPr>
    <a:bodyPr/>
    <a:lstStyle/>
    <a:p>
      <a:pPr>
        <a:defRPr sz="1400"/>
      </a:pPr>
      <a:endParaRPr lang="fr-FR"/>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fif"/></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055D4-B1EE-433A-B2FE-BA565D2F5DE8}" type="doc">
      <dgm:prSet loTypeId="urn:microsoft.com/office/officeart/2005/8/layout/vList4" loCatId="picture" qsTypeId="urn:microsoft.com/office/officeart/2005/8/quickstyle/simple1" qsCatId="simple" csTypeId="urn:microsoft.com/office/officeart/2005/8/colors/accent2_1" csCatId="accent2" phldr="1"/>
      <dgm:spPr/>
    </dgm:pt>
    <dgm:pt modelId="{E162E652-2300-4EDE-BA49-58555FEAF687}">
      <dgm:prSet phldrT="[Texte]" custT="1"/>
      <dgm:spPr/>
      <dgm:t>
        <a:bodyPr/>
        <a:lstStyle/>
        <a:p>
          <a:pPr algn="ctr"/>
          <a:r>
            <a:rPr lang="fr-FR" sz="2200" dirty="0" smtClean="0">
              <a:latin typeface="Calibri" panose="020F0502020204030204" pitchFamily="34" charset="0"/>
              <a:cs typeface="Calibri" panose="020F0502020204030204" pitchFamily="34" charset="0"/>
            </a:rPr>
            <a:t>de son agriculture performante avec des produits valorisés à l’extérieur du département</a:t>
          </a:r>
          <a:endParaRPr lang="fr-FR" sz="2200" dirty="0">
            <a:latin typeface="Calibri" panose="020F0502020204030204" pitchFamily="34" charset="0"/>
            <a:cs typeface="Calibri" panose="020F0502020204030204" pitchFamily="34" charset="0"/>
          </a:endParaRPr>
        </a:p>
      </dgm:t>
    </dgm:pt>
    <dgm:pt modelId="{528BD105-4E8A-4BAF-B44C-DA47B87027C1}" type="parTrans" cxnId="{4AE7134A-07CE-44F4-9182-2C8535056B84}">
      <dgm:prSet/>
      <dgm:spPr/>
      <dgm:t>
        <a:bodyPr/>
        <a:lstStyle/>
        <a:p>
          <a:pPr algn="ctr"/>
          <a:endParaRPr lang="fr-FR"/>
        </a:p>
      </dgm:t>
    </dgm:pt>
    <dgm:pt modelId="{D27B2A6E-0C52-45B0-8ABF-845A41863C7C}" type="sibTrans" cxnId="{4AE7134A-07CE-44F4-9182-2C8535056B84}">
      <dgm:prSet/>
      <dgm:spPr/>
      <dgm:t>
        <a:bodyPr/>
        <a:lstStyle/>
        <a:p>
          <a:pPr algn="ctr"/>
          <a:endParaRPr lang="fr-FR"/>
        </a:p>
      </dgm:t>
    </dgm:pt>
    <dgm:pt modelId="{12EE98CF-7F12-4F15-B277-B1995B76C650}">
      <dgm:prSet phldrT="[Texte]" custT="1"/>
      <dgm:spPr/>
      <dgm:t>
        <a:bodyPr/>
        <a:lstStyle/>
        <a:p>
          <a:pPr algn="ctr"/>
          <a:r>
            <a:rPr lang="fr-FR" sz="2200" dirty="0" smtClean="0">
              <a:latin typeface="Calibri" panose="020F0502020204030204" pitchFamily="34" charset="0"/>
              <a:cs typeface="Calibri" panose="020F0502020204030204" pitchFamily="34" charset="0"/>
            </a:rPr>
            <a:t>de la diversité de ses productions et spécialités alimentaires (légumes de plein champs, </a:t>
          </a:r>
          <a:r>
            <a:rPr lang="fr-FR" sz="2200" dirty="0" err="1" smtClean="0">
              <a:latin typeface="Calibri" panose="020F0502020204030204" pitchFamily="34" charset="0"/>
              <a:cs typeface="Calibri" panose="020F0502020204030204" pitchFamily="34" charset="0"/>
            </a:rPr>
            <a:t>cidriculture</a:t>
          </a:r>
          <a:r>
            <a:rPr lang="fr-FR" sz="2200" dirty="0" smtClean="0">
              <a:latin typeface="Calibri" panose="020F0502020204030204" pitchFamily="34" charset="0"/>
              <a:cs typeface="Calibri" panose="020F0502020204030204" pitchFamily="34" charset="0"/>
            </a:rPr>
            <a:t>, choucroute, champagne, chaource,….)</a:t>
          </a:r>
          <a:endParaRPr lang="fr-FR" sz="2200" dirty="0">
            <a:latin typeface="Calibri" panose="020F0502020204030204" pitchFamily="34" charset="0"/>
            <a:cs typeface="Calibri" panose="020F0502020204030204" pitchFamily="34" charset="0"/>
          </a:endParaRPr>
        </a:p>
      </dgm:t>
    </dgm:pt>
    <dgm:pt modelId="{A4EB391B-689F-4CE3-B9F9-7997B508751A}" type="parTrans" cxnId="{D2A8B7D2-8342-4CB8-8669-C2F66586EE71}">
      <dgm:prSet/>
      <dgm:spPr/>
      <dgm:t>
        <a:bodyPr/>
        <a:lstStyle/>
        <a:p>
          <a:pPr algn="ctr"/>
          <a:endParaRPr lang="fr-FR"/>
        </a:p>
      </dgm:t>
    </dgm:pt>
    <dgm:pt modelId="{670CD3EE-23AC-4A24-8364-3647345BC308}" type="sibTrans" cxnId="{D2A8B7D2-8342-4CB8-8669-C2F66586EE71}">
      <dgm:prSet/>
      <dgm:spPr/>
      <dgm:t>
        <a:bodyPr/>
        <a:lstStyle/>
        <a:p>
          <a:pPr algn="ctr"/>
          <a:endParaRPr lang="fr-FR"/>
        </a:p>
      </dgm:t>
    </dgm:pt>
    <dgm:pt modelId="{62145BAA-7B25-41F4-9162-308EC5B3FA09}">
      <dgm:prSet phldrT="[Texte]" custT="1"/>
      <dgm:spPr/>
      <dgm:t>
        <a:bodyPr/>
        <a:lstStyle/>
        <a:p>
          <a:pPr algn="ctr"/>
          <a:r>
            <a:rPr lang="fr-FR" sz="2200" dirty="0" smtClean="0">
              <a:latin typeface="Calibri" panose="020F0502020204030204" pitchFamily="34" charset="0"/>
              <a:cs typeface="Calibri" panose="020F0502020204030204" pitchFamily="34" charset="0"/>
            </a:rPr>
            <a:t>d’initiatives entrepreneuriales tournées vers la transformation à la ferme, l’accueil et la vente directe de produits transformés localement</a:t>
          </a:r>
          <a:endParaRPr lang="fr-FR" sz="2200" dirty="0">
            <a:latin typeface="Calibri" panose="020F0502020204030204" pitchFamily="34" charset="0"/>
            <a:cs typeface="Calibri" panose="020F0502020204030204" pitchFamily="34" charset="0"/>
          </a:endParaRPr>
        </a:p>
      </dgm:t>
    </dgm:pt>
    <dgm:pt modelId="{352C664E-6B1C-4E38-8B8E-DA7B36BF6319}" type="parTrans" cxnId="{2672AFB3-2B75-4ED1-86E3-50EEA62BF7B2}">
      <dgm:prSet/>
      <dgm:spPr/>
      <dgm:t>
        <a:bodyPr/>
        <a:lstStyle/>
        <a:p>
          <a:pPr algn="ctr"/>
          <a:endParaRPr lang="fr-FR"/>
        </a:p>
      </dgm:t>
    </dgm:pt>
    <dgm:pt modelId="{E2EB8EB7-C281-4DF1-A875-35479389B32E}" type="sibTrans" cxnId="{2672AFB3-2B75-4ED1-86E3-50EEA62BF7B2}">
      <dgm:prSet/>
      <dgm:spPr/>
      <dgm:t>
        <a:bodyPr/>
        <a:lstStyle/>
        <a:p>
          <a:pPr algn="ctr"/>
          <a:endParaRPr lang="fr-FR"/>
        </a:p>
      </dgm:t>
    </dgm:pt>
    <dgm:pt modelId="{3CDE98DC-75AD-48ED-881F-5983395ACBC3}" type="pres">
      <dgm:prSet presAssocID="{A0E055D4-B1EE-433A-B2FE-BA565D2F5DE8}" presName="linear" presStyleCnt="0">
        <dgm:presLayoutVars>
          <dgm:dir/>
          <dgm:resizeHandles val="exact"/>
        </dgm:presLayoutVars>
      </dgm:prSet>
      <dgm:spPr/>
    </dgm:pt>
    <dgm:pt modelId="{FEFE809A-AA40-4801-ABB8-739B34A83B3A}" type="pres">
      <dgm:prSet presAssocID="{E162E652-2300-4EDE-BA49-58555FEAF687}" presName="comp" presStyleCnt="0"/>
      <dgm:spPr/>
    </dgm:pt>
    <dgm:pt modelId="{6BE7CA31-E1DC-4729-9CC6-9689EBF78DB0}" type="pres">
      <dgm:prSet presAssocID="{E162E652-2300-4EDE-BA49-58555FEAF687}" presName="box" presStyleLbl="node1" presStyleIdx="0" presStyleCnt="3" custScaleY="69029" custLinFactNeighborY="2167"/>
      <dgm:spPr/>
      <dgm:t>
        <a:bodyPr/>
        <a:lstStyle/>
        <a:p>
          <a:endParaRPr lang="fr-FR"/>
        </a:p>
      </dgm:t>
    </dgm:pt>
    <dgm:pt modelId="{25E72463-4961-4AEF-950B-EFCA83DB18C1}" type="pres">
      <dgm:prSet presAssocID="{E162E652-2300-4EDE-BA49-58555FEAF687}" presName="img" presStyleLbl="fgImgPlace1" presStyleIdx="0" presStyleCnt="3" custScaleX="91432" custScaleY="63590"/>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DF6F7C41-40F9-42C3-9A0C-209A635ABE82}" type="pres">
      <dgm:prSet presAssocID="{E162E652-2300-4EDE-BA49-58555FEAF687}" presName="text" presStyleLbl="node1" presStyleIdx="0" presStyleCnt="3">
        <dgm:presLayoutVars>
          <dgm:bulletEnabled val="1"/>
        </dgm:presLayoutVars>
      </dgm:prSet>
      <dgm:spPr/>
      <dgm:t>
        <a:bodyPr/>
        <a:lstStyle/>
        <a:p>
          <a:endParaRPr lang="fr-FR"/>
        </a:p>
      </dgm:t>
    </dgm:pt>
    <dgm:pt modelId="{2338DC68-7A2A-453E-B2F2-EE06342554CB}" type="pres">
      <dgm:prSet presAssocID="{D27B2A6E-0C52-45B0-8ABF-845A41863C7C}" presName="spacer" presStyleCnt="0"/>
      <dgm:spPr/>
    </dgm:pt>
    <dgm:pt modelId="{404DEE71-8B0E-4512-8F6F-B59566C3D62E}" type="pres">
      <dgm:prSet presAssocID="{12EE98CF-7F12-4F15-B277-B1995B76C650}" presName="comp" presStyleCnt="0"/>
      <dgm:spPr/>
    </dgm:pt>
    <dgm:pt modelId="{3833F06C-2CA6-4E40-96EB-FBEE0A04D270}" type="pres">
      <dgm:prSet presAssocID="{12EE98CF-7F12-4F15-B277-B1995B76C650}" presName="box" presStyleLbl="node1" presStyleIdx="1" presStyleCnt="3" custScaleY="71167"/>
      <dgm:spPr/>
      <dgm:t>
        <a:bodyPr/>
        <a:lstStyle/>
        <a:p>
          <a:endParaRPr lang="fr-FR"/>
        </a:p>
      </dgm:t>
    </dgm:pt>
    <dgm:pt modelId="{27F4F032-5A7A-40E7-B822-DB8FD9BCB5D3}" type="pres">
      <dgm:prSet presAssocID="{12EE98CF-7F12-4F15-B277-B1995B76C650}" presName="img" presStyleLbl="fgImgPlace1" presStyleIdx="1" presStyleCnt="3" custScaleX="88839" custScaleY="79042" custLinFactNeighborX="638" custLinFactNeighborY="-84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F1978DC4-9BC7-49A8-A714-B7ADA415F40D}" type="pres">
      <dgm:prSet presAssocID="{12EE98CF-7F12-4F15-B277-B1995B76C650}" presName="text" presStyleLbl="node1" presStyleIdx="1" presStyleCnt="3">
        <dgm:presLayoutVars>
          <dgm:bulletEnabled val="1"/>
        </dgm:presLayoutVars>
      </dgm:prSet>
      <dgm:spPr/>
      <dgm:t>
        <a:bodyPr/>
        <a:lstStyle/>
        <a:p>
          <a:endParaRPr lang="fr-FR"/>
        </a:p>
      </dgm:t>
    </dgm:pt>
    <dgm:pt modelId="{1E36E70C-BDD4-480B-8646-E7711245F432}" type="pres">
      <dgm:prSet presAssocID="{670CD3EE-23AC-4A24-8364-3647345BC308}" presName="spacer" presStyleCnt="0"/>
      <dgm:spPr/>
    </dgm:pt>
    <dgm:pt modelId="{22F23BEA-CE70-4A4C-8999-C2C249EECB9C}" type="pres">
      <dgm:prSet presAssocID="{62145BAA-7B25-41F4-9162-308EC5B3FA09}" presName="comp" presStyleCnt="0"/>
      <dgm:spPr/>
    </dgm:pt>
    <dgm:pt modelId="{519A6D7A-904A-48A0-A63C-4B56828246DB}" type="pres">
      <dgm:prSet presAssocID="{62145BAA-7B25-41F4-9162-308EC5B3FA09}" presName="box" presStyleLbl="node1" presStyleIdx="2" presStyleCnt="3" custScaleY="63236"/>
      <dgm:spPr/>
      <dgm:t>
        <a:bodyPr/>
        <a:lstStyle/>
        <a:p>
          <a:endParaRPr lang="fr-FR"/>
        </a:p>
      </dgm:t>
    </dgm:pt>
    <dgm:pt modelId="{A9E731FF-9155-49F9-8F17-6F64486D4CC5}" type="pres">
      <dgm:prSet presAssocID="{62145BAA-7B25-41F4-9162-308EC5B3FA09}" presName="img" presStyleLbl="fgImgPlace1" presStyleIdx="2" presStyleCnt="3" custScaleX="73787" custScaleY="69949"/>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A8DF8A28-99DD-4DEF-8C32-B0BE3D04D8AA}" type="pres">
      <dgm:prSet presAssocID="{62145BAA-7B25-41F4-9162-308EC5B3FA09}" presName="text" presStyleLbl="node1" presStyleIdx="2" presStyleCnt="3">
        <dgm:presLayoutVars>
          <dgm:bulletEnabled val="1"/>
        </dgm:presLayoutVars>
      </dgm:prSet>
      <dgm:spPr/>
      <dgm:t>
        <a:bodyPr/>
        <a:lstStyle/>
        <a:p>
          <a:endParaRPr lang="fr-FR"/>
        </a:p>
      </dgm:t>
    </dgm:pt>
  </dgm:ptLst>
  <dgm:cxnLst>
    <dgm:cxn modelId="{DF726FB8-B67E-4093-947B-EDCD7F6AF1F7}" type="presOf" srcId="{A0E055D4-B1EE-433A-B2FE-BA565D2F5DE8}" destId="{3CDE98DC-75AD-48ED-881F-5983395ACBC3}" srcOrd="0" destOrd="0" presId="urn:microsoft.com/office/officeart/2005/8/layout/vList4"/>
    <dgm:cxn modelId="{B263D5B3-1455-42FB-AA89-4CC30AEDD025}" type="presOf" srcId="{E162E652-2300-4EDE-BA49-58555FEAF687}" destId="{DF6F7C41-40F9-42C3-9A0C-209A635ABE82}" srcOrd="1" destOrd="0" presId="urn:microsoft.com/office/officeart/2005/8/layout/vList4"/>
    <dgm:cxn modelId="{DFDBAB96-2D3B-4977-A63E-3A2C55703894}" type="presOf" srcId="{62145BAA-7B25-41F4-9162-308EC5B3FA09}" destId="{519A6D7A-904A-48A0-A63C-4B56828246DB}" srcOrd="0" destOrd="0" presId="urn:microsoft.com/office/officeart/2005/8/layout/vList4"/>
    <dgm:cxn modelId="{4CF49E63-D0F0-41ED-93B9-6D9C44EABDC9}" type="presOf" srcId="{62145BAA-7B25-41F4-9162-308EC5B3FA09}" destId="{A8DF8A28-99DD-4DEF-8C32-B0BE3D04D8AA}" srcOrd="1" destOrd="0" presId="urn:microsoft.com/office/officeart/2005/8/layout/vList4"/>
    <dgm:cxn modelId="{4AE7134A-07CE-44F4-9182-2C8535056B84}" srcId="{A0E055D4-B1EE-433A-B2FE-BA565D2F5DE8}" destId="{E162E652-2300-4EDE-BA49-58555FEAF687}" srcOrd="0" destOrd="0" parTransId="{528BD105-4E8A-4BAF-B44C-DA47B87027C1}" sibTransId="{D27B2A6E-0C52-45B0-8ABF-845A41863C7C}"/>
    <dgm:cxn modelId="{2672AFB3-2B75-4ED1-86E3-50EEA62BF7B2}" srcId="{A0E055D4-B1EE-433A-B2FE-BA565D2F5DE8}" destId="{62145BAA-7B25-41F4-9162-308EC5B3FA09}" srcOrd="2" destOrd="0" parTransId="{352C664E-6B1C-4E38-8B8E-DA7B36BF6319}" sibTransId="{E2EB8EB7-C281-4DF1-A875-35479389B32E}"/>
    <dgm:cxn modelId="{2976D8B9-74DF-4676-9148-A938F013FD95}" type="presOf" srcId="{12EE98CF-7F12-4F15-B277-B1995B76C650}" destId="{3833F06C-2CA6-4E40-96EB-FBEE0A04D270}" srcOrd="0" destOrd="0" presId="urn:microsoft.com/office/officeart/2005/8/layout/vList4"/>
    <dgm:cxn modelId="{4B98A50A-FF31-43F0-A198-9AFD5406F83E}" type="presOf" srcId="{12EE98CF-7F12-4F15-B277-B1995B76C650}" destId="{F1978DC4-9BC7-49A8-A714-B7ADA415F40D}" srcOrd="1" destOrd="0" presId="urn:microsoft.com/office/officeart/2005/8/layout/vList4"/>
    <dgm:cxn modelId="{500F1AF1-67CD-4004-B6B0-59979D25FBC9}" type="presOf" srcId="{E162E652-2300-4EDE-BA49-58555FEAF687}" destId="{6BE7CA31-E1DC-4729-9CC6-9689EBF78DB0}" srcOrd="0" destOrd="0" presId="urn:microsoft.com/office/officeart/2005/8/layout/vList4"/>
    <dgm:cxn modelId="{D2A8B7D2-8342-4CB8-8669-C2F66586EE71}" srcId="{A0E055D4-B1EE-433A-B2FE-BA565D2F5DE8}" destId="{12EE98CF-7F12-4F15-B277-B1995B76C650}" srcOrd="1" destOrd="0" parTransId="{A4EB391B-689F-4CE3-B9F9-7997B508751A}" sibTransId="{670CD3EE-23AC-4A24-8364-3647345BC308}"/>
    <dgm:cxn modelId="{1F634C08-0515-41ED-9D72-87723B13276E}" type="presParOf" srcId="{3CDE98DC-75AD-48ED-881F-5983395ACBC3}" destId="{FEFE809A-AA40-4801-ABB8-739B34A83B3A}" srcOrd="0" destOrd="0" presId="urn:microsoft.com/office/officeart/2005/8/layout/vList4"/>
    <dgm:cxn modelId="{1FEDFF37-61D2-481D-B451-3DDFC17BD2E0}" type="presParOf" srcId="{FEFE809A-AA40-4801-ABB8-739B34A83B3A}" destId="{6BE7CA31-E1DC-4729-9CC6-9689EBF78DB0}" srcOrd="0" destOrd="0" presId="urn:microsoft.com/office/officeart/2005/8/layout/vList4"/>
    <dgm:cxn modelId="{FED5B8D7-C6DD-45CC-B973-3A1A195A2CD7}" type="presParOf" srcId="{FEFE809A-AA40-4801-ABB8-739B34A83B3A}" destId="{25E72463-4961-4AEF-950B-EFCA83DB18C1}" srcOrd="1" destOrd="0" presId="urn:microsoft.com/office/officeart/2005/8/layout/vList4"/>
    <dgm:cxn modelId="{8FAC078A-8B96-498E-93A5-38BCBB412032}" type="presParOf" srcId="{FEFE809A-AA40-4801-ABB8-739B34A83B3A}" destId="{DF6F7C41-40F9-42C3-9A0C-209A635ABE82}" srcOrd="2" destOrd="0" presId="urn:microsoft.com/office/officeart/2005/8/layout/vList4"/>
    <dgm:cxn modelId="{546D0F4A-205A-49F9-B4BD-C255BA6DA0D2}" type="presParOf" srcId="{3CDE98DC-75AD-48ED-881F-5983395ACBC3}" destId="{2338DC68-7A2A-453E-B2F2-EE06342554CB}" srcOrd="1" destOrd="0" presId="urn:microsoft.com/office/officeart/2005/8/layout/vList4"/>
    <dgm:cxn modelId="{3EB73480-86AC-461C-A661-8737D2C52C85}" type="presParOf" srcId="{3CDE98DC-75AD-48ED-881F-5983395ACBC3}" destId="{404DEE71-8B0E-4512-8F6F-B59566C3D62E}" srcOrd="2" destOrd="0" presId="urn:microsoft.com/office/officeart/2005/8/layout/vList4"/>
    <dgm:cxn modelId="{544CF7BE-5121-43BE-8363-87E0D1C4AE76}" type="presParOf" srcId="{404DEE71-8B0E-4512-8F6F-B59566C3D62E}" destId="{3833F06C-2CA6-4E40-96EB-FBEE0A04D270}" srcOrd="0" destOrd="0" presId="urn:microsoft.com/office/officeart/2005/8/layout/vList4"/>
    <dgm:cxn modelId="{9AC451B9-9460-4268-8552-7D8EA3943E85}" type="presParOf" srcId="{404DEE71-8B0E-4512-8F6F-B59566C3D62E}" destId="{27F4F032-5A7A-40E7-B822-DB8FD9BCB5D3}" srcOrd="1" destOrd="0" presId="urn:microsoft.com/office/officeart/2005/8/layout/vList4"/>
    <dgm:cxn modelId="{D5C9A82C-8733-4F24-A7C7-1845796BCE4E}" type="presParOf" srcId="{404DEE71-8B0E-4512-8F6F-B59566C3D62E}" destId="{F1978DC4-9BC7-49A8-A714-B7ADA415F40D}" srcOrd="2" destOrd="0" presId="urn:microsoft.com/office/officeart/2005/8/layout/vList4"/>
    <dgm:cxn modelId="{09E84029-7B11-49C8-A152-79F3F0F8F849}" type="presParOf" srcId="{3CDE98DC-75AD-48ED-881F-5983395ACBC3}" destId="{1E36E70C-BDD4-480B-8646-E7711245F432}" srcOrd="3" destOrd="0" presId="urn:microsoft.com/office/officeart/2005/8/layout/vList4"/>
    <dgm:cxn modelId="{7B7E07A8-A5B3-42E4-AD92-634657E2C99B}" type="presParOf" srcId="{3CDE98DC-75AD-48ED-881F-5983395ACBC3}" destId="{22F23BEA-CE70-4A4C-8999-C2C249EECB9C}" srcOrd="4" destOrd="0" presId="urn:microsoft.com/office/officeart/2005/8/layout/vList4"/>
    <dgm:cxn modelId="{1CC6D580-ED8D-4FED-AB53-11F5CF9EB813}" type="presParOf" srcId="{22F23BEA-CE70-4A4C-8999-C2C249EECB9C}" destId="{519A6D7A-904A-48A0-A63C-4B56828246DB}" srcOrd="0" destOrd="0" presId="urn:microsoft.com/office/officeart/2005/8/layout/vList4"/>
    <dgm:cxn modelId="{845B1D0E-1B8A-4C62-8168-3E1CB8401393}" type="presParOf" srcId="{22F23BEA-CE70-4A4C-8999-C2C249EECB9C}" destId="{A9E731FF-9155-49F9-8F17-6F64486D4CC5}" srcOrd="1" destOrd="0" presId="urn:microsoft.com/office/officeart/2005/8/layout/vList4"/>
    <dgm:cxn modelId="{708C374C-9027-43BB-9492-1A693AD105CF}" type="presParOf" srcId="{22F23BEA-CE70-4A4C-8999-C2C249EECB9C}" destId="{A8DF8A28-99DD-4DEF-8C32-B0BE3D04D8AA}" srcOrd="2" destOrd="0" presId="urn:microsoft.com/office/officeart/2005/8/layout/vList4"/>
  </dgm:cxnLst>
  <dgm:bg/>
  <dgm:whole>
    <a:ln>
      <a:solidFill>
        <a:srgbClr val="C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7CA31-E1DC-4729-9CC6-9689EBF78DB0}">
      <dsp:nvSpPr>
        <dsp:cNvPr id="0" name=""/>
        <dsp:cNvSpPr/>
      </dsp:nvSpPr>
      <dsp:spPr>
        <a:xfrm>
          <a:off x="0" y="34895"/>
          <a:ext cx="8336904" cy="111159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latin typeface="Calibri" panose="020F0502020204030204" pitchFamily="34" charset="0"/>
              <a:cs typeface="Calibri" panose="020F0502020204030204" pitchFamily="34" charset="0"/>
            </a:rPr>
            <a:t>de son agriculture performante avec des produits valorisés à l’extérieur du département</a:t>
          </a:r>
          <a:endParaRPr lang="fr-FR" sz="2200" kern="1200" dirty="0">
            <a:latin typeface="Calibri" panose="020F0502020204030204" pitchFamily="34" charset="0"/>
            <a:cs typeface="Calibri" panose="020F0502020204030204" pitchFamily="34" charset="0"/>
          </a:endParaRPr>
        </a:p>
      </dsp:txBody>
      <dsp:txXfrm>
        <a:off x="1828414" y="34895"/>
        <a:ext cx="6508489" cy="1111598"/>
      </dsp:txXfrm>
    </dsp:sp>
    <dsp:sp modelId="{25E72463-4961-4AEF-950B-EFCA83DB18C1}">
      <dsp:nvSpPr>
        <dsp:cNvPr id="0" name=""/>
        <dsp:cNvSpPr/>
      </dsp:nvSpPr>
      <dsp:spPr>
        <a:xfrm>
          <a:off x="232464" y="146194"/>
          <a:ext cx="1524519" cy="8192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3F06C-2CA6-4E40-96EB-FBEE0A04D270}">
      <dsp:nvSpPr>
        <dsp:cNvPr id="0" name=""/>
        <dsp:cNvSpPr/>
      </dsp:nvSpPr>
      <dsp:spPr>
        <a:xfrm>
          <a:off x="0" y="1272631"/>
          <a:ext cx="8336904" cy="11460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latin typeface="Calibri" panose="020F0502020204030204" pitchFamily="34" charset="0"/>
              <a:cs typeface="Calibri" panose="020F0502020204030204" pitchFamily="34" charset="0"/>
            </a:rPr>
            <a:t>de la diversité de ses productions et spécialités alimentaires (légumes de plein champs, </a:t>
          </a:r>
          <a:r>
            <a:rPr lang="fr-FR" sz="2200" kern="1200" dirty="0" err="1" smtClean="0">
              <a:latin typeface="Calibri" panose="020F0502020204030204" pitchFamily="34" charset="0"/>
              <a:cs typeface="Calibri" panose="020F0502020204030204" pitchFamily="34" charset="0"/>
            </a:rPr>
            <a:t>cidriculture</a:t>
          </a:r>
          <a:r>
            <a:rPr lang="fr-FR" sz="2200" kern="1200" dirty="0" smtClean="0">
              <a:latin typeface="Calibri" panose="020F0502020204030204" pitchFamily="34" charset="0"/>
              <a:cs typeface="Calibri" panose="020F0502020204030204" pitchFamily="34" charset="0"/>
            </a:rPr>
            <a:t>, choucroute, champagne, chaource,….)</a:t>
          </a:r>
          <a:endParaRPr lang="fr-FR" sz="2200" kern="1200" dirty="0">
            <a:latin typeface="Calibri" panose="020F0502020204030204" pitchFamily="34" charset="0"/>
            <a:cs typeface="Calibri" panose="020F0502020204030204" pitchFamily="34" charset="0"/>
          </a:endParaRPr>
        </a:p>
      </dsp:txBody>
      <dsp:txXfrm>
        <a:off x="1828414" y="1272631"/>
        <a:ext cx="6508489" cy="1146027"/>
      </dsp:txXfrm>
    </dsp:sp>
    <dsp:sp modelId="{27F4F032-5A7A-40E7-B822-DB8FD9BCB5D3}">
      <dsp:nvSpPr>
        <dsp:cNvPr id="0" name=""/>
        <dsp:cNvSpPr/>
      </dsp:nvSpPr>
      <dsp:spPr>
        <a:xfrm>
          <a:off x="264719" y="1325597"/>
          <a:ext cx="1481284" cy="101827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9A6D7A-904A-48A0-A63C-4B56828246DB}">
      <dsp:nvSpPr>
        <dsp:cNvPr id="0" name=""/>
        <dsp:cNvSpPr/>
      </dsp:nvSpPr>
      <dsp:spPr>
        <a:xfrm>
          <a:off x="0" y="2579692"/>
          <a:ext cx="8336904" cy="101831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latin typeface="Calibri" panose="020F0502020204030204" pitchFamily="34" charset="0"/>
              <a:cs typeface="Calibri" panose="020F0502020204030204" pitchFamily="34" charset="0"/>
            </a:rPr>
            <a:t>d’initiatives entrepreneuriales tournées vers la transformation à la ferme, l’accueil et la vente directe de produits transformés localement</a:t>
          </a:r>
          <a:endParaRPr lang="fr-FR" sz="2200" kern="1200" dirty="0">
            <a:latin typeface="Calibri" panose="020F0502020204030204" pitchFamily="34" charset="0"/>
            <a:cs typeface="Calibri" panose="020F0502020204030204" pitchFamily="34" charset="0"/>
          </a:endParaRPr>
        </a:p>
      </dsp:txBody>
      <dsp:txXfrm>
        <a:off x="1828414" y="2579692"/>
        <a:ext cx="6508489" cy="1018311"/>
      </dsp:txXfrm>
    </dsp:sp>
    <dsp:sp modelId="{A9E731FF-9155-49F9-8F17-6F64486D4CC5}">
      <dsp:nvSpPr>
        <dsp:cNvPr id="0" name=""/>
        <dsp:cNvSpPr/>
      </dsp:nvSpPr>
      <dsp:spPr>
        <a:xfrm>
          <a:off x="379568" y="2638282"/>
          <a:ext cx="1230310" cy="901130"/>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24D3ABF-A5F6-4137-8AEA-93F2313B02F1}" type="datetimeFigureOut">
              <a:rPr lang="fr-FR" smtClean="0"/>
              <a:t>21/02/2022</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66099F8-6A76-4D91-82AE-7CAE1F2192DF}" type="slidenum">
              <a:rPr lang="fr-FR" smtClean="0"/>
              <a:t>‹N°›</a:t>
            </a:fld>
            <a:endParaRPr lang="fr-FR"/>
          </a:p>
        </p:txBody>
      </p:sp>
    </p:spTree>
    <p:extLst>
      <p:ext uri="{BB962C8B-B14F-4D97-AF65-F5344CB8AC3E}">
        <p14:creationId xmlns:p14="http://schemas.microsoft.com/office/powerpoint/2010/main" val="385421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61685B3-9145-418F-BEF8-26013FEAEA0A}" type="datetimeFigureOut">
              <a:rPr lang="fr-FR" smtClean="0"/>
              <a:t>21/02/2022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39530DA-ED19-4098-91DE-A161315B1EF5}" type="slidenum">
              <a:rPr lang="fr-FR" smtClean="0"/>
              <a:t>‹N°›</a:t>
            </a:fld>
            <a:endParaRPr lang="fr-FR"/>
          </a:p>
        </p:txBody>
      </p:sp>
    </p:spTree>
    <p:extLst>
      <p:ext uri="{BB962C8B-B14F-4D97-AF65-F5344CB8AC3E}">
        <p14:creationId xmlns:p14="http://schemas.microsoft.com/office/powerpoint/2010/main" val="127006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9530DA-ED19-4098-91DE-A161315B1EF5}" type="slidenum">
              <a:rPr lang="fr-FR" smtClean="0"/>
              <a:t>5</a:t>
            </a:fld>
            <a:endParaRPr lang="fr-FR"/>
          </a:p>
        </p:txBody>
      </p:sp>
    </p:spTree>
    <p:extLst>
      <p:ext uri="{BB962C8B-B14F-4D97-AF65-F5344CB8AC3E}">
        <p14:creationId xmlns:p14="http://schemas.microsoft.com/office/powerpoint/2010/main" val="4104389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9530DA-ED19-4098-91DE-A161315B1EF5}" type="slidenum">
              <a:rPr lang="fr-FR" smtClean="0"/>
              <a:t>16</a:t>
            </a:fld>
            <a:endParaRPr lang="fr-FR"/>
          </a:p>
        </p:txBody>
      </p:sp>
    </p:spTree>
    <p:extLst>
      <p:ext uri="{BB962C8B-B14F-4D97-AF65-F5344CB8AC3E}">
        <p14:creationId xmlns:p14="http://schemas.microsoft.com/office/powerpoint/2010/main" val="410438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smtClean="0"/>
              <a:t>Emma</a:t>
            </a:r>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fr-FR"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2740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9530DA-ED19-4098-91DE-A161315B1EF5}" type="slidenum">
              <a:rPr lang="fr-FR" smtClean="0"/>
              <a:t>35</a:t>
            </a:fld>
            <a:endParaRPr lang="fr-FR"/>
          </a:p>
        </p:txBody>
      </p:sp>
    </p:spTree>
    <p:extLst>
      <p:ext uri="{BB962C8B-B14F-4D97-AF65-F5344CB8AC3E}">
        <p14:creationId xmlns:p14="http://schemas.microsoft.com/office/powerpoint/2010/main" val="80443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9530DA-ED19-4098-91DE-A161315B1EF5}" type="slidenum">
              <a:rPr lang="fr-FR" smtClean="0"/>
              <a:t>6</a:t>
            </a:fld>
            <a:endParaRPr lang="fr-FR"/>
          </a:p>
        </p:txBody>
      </p:sp>
    </p:spTree>
    <p:extLst>
      <p:ext uri="{BB962C8B-B14F-4D97-AF65-F5344CB8AC3E}">
        <p14:creationId xmlns:p14="http://schemas.microsoft.com/office/powerpoint/2010/main" val="410438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9530DA-ED19-4098-91DE-A161315B1EF5}" type="slidenum">
              <a:rPr lang="fr-FR" smtClean="0"/>
              <a:t>7</a:t>
            </a:fld>
            <a:endParaRPr lang="fr-FR"/>
          </a:p>
        </p:txBody>
      </p:sp>
    </p:spTree>
    <p:extLst>
      <p:ext uri="{BB962C8B-B14F-4D97-AF65-F5344CB8AC3E}">
        <p14:creationId xmlns:p14="http://schemas.microsoft.com/office/powerpoint/2010/main" val="410438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9530DA-ED19-4098-91DE-A161315B1EF5}" type="slidenum">
              <a:rPr lang="fr-FR" smtClean="0"/>
              <a:t>9</a:t>
            </a:fld>
            <a:endParaRPr lang="fr-FR"/>
          </a:p>
        </p:txBody>
      </p:sp>
    </p:spTree>
    <p:extLst>
      <p:ext uri="{BB962C8B-B14F-4D97-AF65-F5344CB8AC3E}">
        <p14:creationId xmlns:p14="http://schemas.microsoft.com/office/powerpoint/2010/main" val="410438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9530DA-ED19-4098-91DE-A161315B1EF5}" type="slidenum">
              <a:rPr lang="fr-FR" smtClean="0"/>
              <a:t>10</a:t>
            </a:fld>
            <a:endParaRPr lang="fr-FR"/>
          </a:p>
        </p:txBody>
      </p:sp>
    </p:spTree>
    <p:extLst>
      <p:ext uri="{BB962C8B-B14F-4D97-AF65-F5344CB8AC3E}">
        <p14:creationId xmlns:p14="http://schemas.microsoft.com/office/powerpoint/2010/main" val="410438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9530DA-ED19-4098-91DE-A161315B1EF5}" type="slidenum">
              <a:rPr lang="fr-FR" smtClean="0"/>
              <a:t>11</a:t>
            </a:fld>
            <a:endParaRPr lang="fr-FR"/>
          </a:p>
        </p:txBody>
      </p:sp>
    </p:spTree>
    <p:extLst>
      <p:ext uri="{BB962C8B-B14F-4D97-AF65-F5344CB8AC3E}">
        <p14:creationId xmlns:p14="http://schemas.microsoft.com/office/powerpoint/2010/main" val="410438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9530DA-ED19-4098-91DE-A161315B1EF5}" type="slidenum">
              <a:rPr lang="fr-FR" smtClean="0"/>
              <a:t>12</a:t>
            </a:fld>
            <a:endParaRPr lang="fr-FR"/>
          </a:p>
        </p:txBody>
      </p:sp>
    </p:spTree>
    <p:extLst>
      <p:ext uri="{BB962C8B-B14F-4D97-AF65-F5344CB8AC3E}">
        <p14:creationId xmlns:p14="http://schemas.microsoft.com/office/powerpoint/2010/main" val="410438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9530DA-ED19-4098-91DE-A161315B1EF5}" type="slidenum">
              <a:rPr lang="fr-FR" smtClean="0"/>
              <a:t>13</a:t>
            </a:fld>
            <a:endParaRPr lang="fr-FR"/>
          </a:p>
        </p:txBody>
      </p:sp>
    </p:spTree>
    <p:extLst>
      <p:ext uri="{BB962C8B-B14F-4D97-AF65-F5344CB8AC3E}">
        <p14:creationId xmlns:p14="http://schemas.microsoft.com/office/powerpoint/2010/main" val="410438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9530DA-ED19-4098-91DE-A161315B1EF5}" type="slidenum">
              <a:rPr lang="fr-FR" smtClean="0"/>
              <a:t>15</a:t>
            </a:fld>
            <a:endParaRPr lang="fr-FR"/>
          </a:p>
        </p:txBody>
      </p:sp>
    </p:spTree>
    <p:extLst>
      <p:ext uri="{BB962C8B-B14F-4D97-AF65-F5344CB8AC3E}">
        <p14:creationId xmlns:p14="http://schemas.microsoft.com/office/powerpoint/2010/main" val="410438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et sous-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lgn="ctr">
              <a:defRPr>
                <a:solidFill>
                  <a:srgbClr val="BF0D3E"/>
                </a:solidFill>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2DD9E3C2-3609-476D-876D-14638DED0023}" type="datetime1">
              <a:rPr lang="fr-FR" smtClean="0"/>
              <a:t>21/02/2022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304903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07797" y="4800600"/>
            <a:ext cx="8268659" cy="566738"/>
          </a:xfrm>
        </p:spPr>
        <p:txBody>
          <a:bodyPr anchor="b"/>
          <a:lstStyle>
            <a:lvl1pPr algn="l">
              <a:defRPr sz="2000" b="1">
                <a:solidFill>
                  <a:srgbClr val="BF0D3E"/>
                </a:solidFill>
              </a:defRPr>
            </a:lvl1pPr>
          </a:lstStyle>
          <a:p>
            <a:r>
              <a:rPr lang="fr-FR" smtClean="0"/>
              <a:t>Modifiez le style du titre</a:t>
            </a:r>
            <a:endParaRPr lang="fr-FR" dirty="0"/>
          </a:p>
        </p:txBody>
      </p:sp>
      <p:sp>
        <p:nvSpPr>
          <p:cNvPr id="3" name="Espace réservé pour une image  2"/>
          <p:cNvSpPr>
            <a:spLocks noGrp="1"/>
          </p:cNvSpPr>
          <p:nvPr>
            <p:ph type="pic" idx="1"/>
          </p:nvPr>
        </p:nvSpPr>
        <p:spPr>
          <a:xfrm>
            <a:off x="395536" y="1268760"/>
            <a:ext cx="8280920" cy="34588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4" name="Espace réservé du texte 3"/>
          <p:cNvSpPr>
            <a:spLocks noGrp="1"/>
          </p:cNvSpPr>
          <p:nvPr>
            <p:ph type="body" sz="half" idx="2"/>
          </p:nvPr>
        </p:nvSpPr>
        <p:spPr>
          <a:xfrm>
            <a:off x="407797" y="5367338"/>
            <a:ext cx="82686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5E2C5B0-C684-4806-AE0C-EA3D00A4AA08}" type="datetime1">
              <a:rPr lang="fr-FR" smtClean="0"/>
              <a:t>21/02/2022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31846322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754077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59874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518036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980728"/>
            <a:ext cx="3008313" cy="1162050"/>
          </a:xfrm>
        </p:spPr>
        <p:txBody>
          <a:bodyPr anchor="b"/>
          <a:lstStyle>
            <a:lvl1pPr algn="l">
              <a:defRPr sz="2000" b="1">
                <a:solidFill>
                  <a:srgbClr val="BF0D3E"/>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75050" y="980728"/>
            <a:ext cx="5111750"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0" y="2132856"/>
            <a:ext cx="3008313" cy="39933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054444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07797" y="4800600"/>
            <a:ext cx="8268659" cy="566738"/>
          </a:xfrm>
        </p:spPr>
        <p:txBody>
          <a:bodyPr anchor="b"/>
          <a:lstStyle>
            <a:lvl1pPr algn="l">
              <a:defRPr sz="2000" b="1">
                <a:solidFill>
                  <a:srgbClr val="BF0D3E"/>
                </a:solidFill>
              </a:defRPr>
            </a:lvl1pPr>
          </a:lstStyle>
          <a:p>
            <a:r>
              <a:rPr lang="fr-FR" smtClean="0"/>
              <a:t>Modifiez le style du titre</a:t>
            </a:r>
            <a:endParaRPr lang="fr-FR" dirty="0"/>
          </a:p>
        </p:txBody>
      </p:sp>
      <p:sp>
        <p:nvSpPr>
          <p:cNvPr id="3" name="Espace réservé pour une image  2"/>
          <p:cNvSpPr>
            <a:spLocks noGrp="1"/>
          </p:cNvSpPr>
          <p:nvPr>
            <p:ph type="pic" idx="1"/>
          </p:nvPr>
        </p:nvSpPr>
        <p:spPr>
          <a:xfrm>
            <a:off x="395536" y="1268760"/>
            <a:ext cx="8280920" cy="34588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4" name="Espace réservé du texte 3"/>
          <p:cNvSpPr>
            <a:spLocks noGrp="1"/>
          </p:cNvSpPr>
          <p:nvPr>
            <p:ph type="body" sz="half" idx="2"/>
          </p:nvPr>
        </p:nvSpPr>
        <p:spPr>
          <a:xfrm>
            <a:off x="407797" y="5367338"/>
            <a:ext cx="82686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866580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046874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80728"/>
            <a:ext cx="2057400" cy="5145435"/>
          </a:xfrm>
        </p:spPr>
        <p:txBody>
          <a:bodyPr vert="eaVert"/>
          <a:lstStyle>
            <a:lvl1pPr>
              <a:defRPr>
                <a:solidFill>
                  <a:srgbClr val="BF0D3E"/>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980728"/>
            <a:ext cx="6019800" cy="514543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951130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A vos côtés_rubis">
    <p:spTree>
      <p:nvGrpSpPr>
        <p:cNvPr id="1" name=""/>
        <p:cNvGrpSpPr/>
        <p:nvPr/>
      </p:nvGrpSpPr>
      <p:grpSpPr>
        <a:xfrm>
          <a:off x="0" y="0"/>
          <a:ext cx="0" cy="0"/>
          <a:chOff x="0" y="0"/>
          <a:chExt cx="0" cy="0"/>
        </a:xfrm>
      </p:grpSpPr>
      <p:pic>
        <p:nvPicPr>
          <p:cNvPr id="9" name="Image 8">
            <a:extLst>
              <a:ext uri="{FF2B5EF4-FFF2-40B4-BE49-F238E27FC236}">
                <a16:creationId xmlns="" xmlns:a16="http://schemas.microsoft.com/office/drawing/2014/main" id="{CC5A4426-A117-5E45-A866-55123A913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80511" cy="6885383"/>
          </a:xfrm>
          <a:prstGeom prst="rect">
            <a:avLst/>
          </a:prstGeom>
        </p:spPr>
      </p:pic>
      <p:pic>
        <p:nvPicPr>
          <p:cNvPr id="10" name="Image 9">
            <a:extLst>
              <a:ext uri="{FF2B5EF4-FFF2-40B4-BE49-F238E27FC236}">
                <a16:creationId xmlns="" xmlns:a16="http://schemas.microsoft.com/office/drawing/2014/main" id="{28A12C95-A806-404D-A339-E439D6EB1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5877272"/>
            <a:ext cx="1080120" cy="693881"/>
          </a:xfrm>
          <a:prstGeom prst="rect">
            <a:avLst/>
          </a:prstGeom>
        </p:spPr>
      </p:pic>
      <p:pic>
        <p:nvPicPr>
          <p:cNvPr id="1027" name="Picture 3" descr="S:\LOGOS_Identites-visuelles\1_Aube-DEPARTEMENT\2_Aube-DEP_CHARTE-graphique\GRAPHEINE-travaux2019\Gabarits-Charte-graphique-CD10\01 - Logotype\Departement\RVB\PNG\A-VOS-COTES-DEPART-CHAMPAG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2" y="1817091"/>
            <a:ext cx="7075488" cy="325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687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Aube le Département_rubis">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CC5A4426-A117-5E45-A866-55123A913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3" y="0"/>
            <a:ext cx="9276523" cy="6957392"/>
          </a:xfrm>
          <a:prstGeom prst="rect">
            <a:avLst/>
          </a:prstGeom>
        </p:spPr>
      </p:pic>
      <p:pic>
        <p:nvPicPr>
          <p:cNvPr id="7" name="Image 6">
            <a:extLst>
              <a:ext uri="{FF2B5EF4-FFF2-40B4-BE49-F238E27FC236}">
                <a16:creationId xmlns="" xmlns:a16="http://schemas.microsoft.com/office/drawing/2014/main" id="{778E696F-23B9-904D-AB90-79D656D3F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248" y="1187785"/>
            <a:ext cx="6977504" cy="4482430"/>
          </a:xfrm>
          <a:prstGeom prst="rect">
            <a:avLst/>
          </a:prstGeom>
        </p:spPr>
      </p:pic>
    </p:spTree>
    <p:extLst>
      <p:ext uri="{BB962C8B-B14F-4D97-AF65-F5344CB8AC3E}">
        <p14:creationId xmlns:p14="http://schemas.microsoft.com/office/powerpoint/2010/main" val="15025975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A vos côtés_champagne">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3D848DC0-5128-5641-90DA-F2E6BF916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Image 6">
            <a:extLst>
              <a:ext uri="{FF2B5EF4-FFF2-40B4-BE49-F238E27FC236}">
                <a16:creationId xmlns="" xmlns:a16="http://schemas.microsoft.com/office/drawing/2014/main" id="{0EF84E05-4105-384E-8266-95DE824BAA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1" y="5877272"/>
            <a:ext cx="1080121" cy="693882"/>
          </a:xfrm>
          <a:prstGeom prst="rect">
            <a:avLst/>
          </a:prstGeom>
        </p:spPr>
      </p:pic>
      <p:pic>
        <p:nvPicPr>
          <p:cNvPr id="2050" name="Picture 2" descr="S:\LOGOS_Identites-visuelles\1_Aube-DEPARTEMENT\2_Aube-DEP_CHARTE-graphique\GRAPHEINE-travaux2019\Gabarits-Charte-graphique-CD10\01 - Logotype\Departement\RVB\PNG\A-VOS-COTES-DEPART-ROU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256" y="1803400"/>
            <a:ext cx="7075488"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48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03D363-C659-456A-A32B-D6E9BD26F03A}" type="datetime1">
              <a:rPr lang="fr-FR" smtClean="0"/>
              <a:t>21/02/2022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40634481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Aube le Département_champagne">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E69FD256-D0F9-604F-B2AD-C6A930FC6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pic>
        <p:nvPicPr>
          <p:cNvPr id="7" name="Image 6">
            <a:extLst>
              <a:ext uri="{FF2B5EF4-FFF2-40B4-BE49-F238E27FC236}">
                <a16:creationId xmlns="" xmlns:a16="http://schemas.microsoft.com/office/drawing/2014/main" id="{F037D837-202A-124F-9A8B-C2CC6C12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508" y="1237481"/>
            <a:ext cx="6977504" cy="4482430"/>
          </a:xfrm>
          <a:prstGeom prst="rect">
            <a:avLst/>
          </a:prstGeom>
        </p:spPr>
      </p:pic>
    </p:spTree>
    <p:extLst>
      <p:ext uri="{BB962C8B-B14F-4D97-AF65-F5344CB8AC3E}">
        <p14:creationId xmlns:p14="http://schemas.microsoft.com/office/powerpoint/2010/main" val="45033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80728"/>
            <a:ext cx="2057400" cy="5145435"/>
          </a:xfrm>
        </p:spPr>
        <p:txBody>
          <a:bodyPr vert="eaVert"/>
          <a:lstStyle>
            <a:lvl1pPr>
              <a:defRPr>
                <a:solidFill>
                  <a:srgbClr val="BF0D3E"/>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980728"/>
            <a:ext cx="6019800" cy="514543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438955-C31E-424F-B4EB-3CA6E6EA1ECA}" type="datetime1">
              <a:rPr lang="fr-FR" smtClean="0"/>
              <a:t>21/02/2022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294354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 vos côtés_rubis">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CC5A4426-A117-5E45-A866-55123A9135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80511" cy="6885383"/>
          </a:xfrm>
          <a:prstGeom prst="rect">
            <a:avLst/>
          </a:prstGeom>
        </p:spPr>
      </p:pic>
      <p:pic>
        <p:nvPicPr>
          <p:cNvPr id="10" name="Image 9">
            <a:extLst>
              <a:ext uri="{FF2B5EF4-FFF2-40B4-BE49-F238E27FC236}">
                <a16:creationId xmlns:a16="http://schemas.microsoft.com/office/drawing/2014/main" xmlns="" id="{28A12C95-A806-404D-A339-E439D6EB10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5877272"/>
            <a:ext cx="1080120" cy="693881"/>
          </a:xfrm>
          <a:prstGeom prst="rect">
            <a:avLst/>
          </a:prstGeom>
        </p:spPr>
      </p:pic>
      <p:pic>
        <p:nvPicPr>
          <p:cNvPr id="1027" name="Picture 3" descr="S:\LOGOS_Identites-visuelles\1_Aube-DEPARTEMENT\2_Aube-DEP_CHARTE-graphique\GRAPHEINE-travaux2019\Gabarits-Charte-graphique-CD10\01 - Logotype\Departement\RVB\PNG\A-VOS-COTES-DEPART-CHAMPAGN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2512" y="1817091"/>
            <a:ext cx="7075488" cy="325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20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be le Département_rubi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CC5A4426-A117-5E45-A866-55123A9135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523" y="0"/>
            <a:ext cx="9276523" cy="6957392"/>
          </a:xfrm>
          <a:prstGeom prst="rect">
            <a:avLst/>
          </a:prstGeom>
        </p:spPr>
      </p:pic>
      <p:pic>
        <p:nvPicPr>
          <p:cNvPr id="7" name="Image 6">
            <a:extLst>
              <a:ext uri="{FF2B5EF4-FFF2-40B4-BE49-F238E27FC236}">
                <a16:creationId xmlns:a16="http://schemas.microsoft.com/office/drawing/2014/main" xmlns="" id="{778E696F-23B9-904D-AB90-79D656D3F8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248" y="1187785"/>
            <a:ext cx="6977504" cy="4482430"/>
          </a:xfrm>
          <a:prstGeom prst="rect">
            <a:avLst/>
          </a:prstGeom>
        </p:spPr>
      </p:pic>
    </p:spTree>
    <p:extLst>
      <p:ext uri="{BB962C8B-B14F-4D97-AF65-F5344CB8AC3E}">
        <p14:creationId xmlns:p14="http://schemas.microsoft.com/office/powerpoint/2010/main" val="1435946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 vos côtés_champagn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3D848DC0-5128-5641-90DA-F2E6BF916B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Image 6">
            <a:extLst>
              <a:ext uri="{FF2B5EF4-FFF2-40B4-BE49-F238E27FC236}">
                <a16:creationId xmlns:a16="http://schemas.microsoft.com/office/drawing/2014/main" xmlns="" id="{0EF84E05-4105-384E-8266-95DE824BAA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1" y="5877272"/>
            <a:ext cx="1080121" cy="693882"/>
          </a:xfrm>
          <a:prstGeom prst="rect">
            <a:avLst/>
          </a:prstGeom>
        </p:spPr>
      </p:pic>
      <p:pic>
        <p:nvPicPr>
          <p:cNvPr id="2050" name="Picture 2" descr="S:\LOGOS_Identites-visuelles\1_Aube-DEPARTEMENT\2_Aube-DEP_CHARTE-graphique\GRAPHEINE-travaux2019\Gabarits-Charte-graphique-CD10\01 - Logotype\Departement\RVB\PNG\A-VOS-COTES-DEPART-ROUG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 y="1803400"/>
            <a:ext cx="7075488"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889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ube le Département_champagn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E69FD256-D0F9-604F-B2AD-C6A930FC69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pic>
        <p:nvPicPr>
          <p:cNvPr id="7" name="Image 6">
            <a:extLst>
              <a:ext uri="{FF2B5EF4-FFF2-40B4-BE49-F238E27FC236}">
                <a16:creationId xmlns:a16="http://schemas.microsoft.com/office/drawing/2014/main" xmlns="" id="{F037D837-202A-124F-9A8B-C2CC6C1261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508" y="1237481"/>
            <a:ext cx="6977504" cy="4482430"/>
          </a:xfrm>
          <a:prstGeom prst="rect">
            <a:avLst/>
          </a:prstGeom>
        </p:spPr>
      </p:pic>
    </p:spTree>
    <p:extLst>
      <p:ext uri="{BB962C8B-B14F-4D97-AF65-F5344CB8AC3E}">
        <p14:creationId xmlns:p14="http://schemas.microsoft.com/office/powerpoint/2010/main" val="538294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slide">
  <p:cSld name="Text slide">
    <p:bg>
      <p:bgRef idx="1001">
        <a:schemeClr val="bg1"/>
      </p:bgRef>
    </p:bg>
    <p:spTree>
      <p:nvGrpSpPr>
        <p:cNvPr id="1" name="Shape 32"/>
        <p:cNvGrpSpPr/>
        <p:nvPr/>
      </p:nvGrpSpPr>
      <p:grpSpPr>
        <a:xfrm>
          <a:off x="0" y="0"/>
          <a:ext cx="0" cy="0"/>
          <a:chOff x="0" y="0"/>
          <a:chExt cx="0" cy="0"/>
        </a:xfrm>
      </p:grpSpPr>
      <p:pic>
        <p:nvPicPr>
          <p:cNvPr id="4" name="Picture 4" descr="Y:\TERRITOIRES\Animation Territoires\Côte des Bar Barrois\CA10-Elus locaux Côte des Bar Barrois\Renc 3 novembre 2016 Noe les mallets\photos\20161103_163556.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500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79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Tree>
    <p:extLst>
      <p:ext uri="{BB962C8B-B14F-4D97-AF65-F5344CB8AC3E}">
        <p14:creationId xmlns:p14="http://schemas.microsoft.com/office/powerpoint/2010/main" val="143118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lvl1pPr marL="342900" indent="-342900">
              <a:buFontTx/>
              <a:buBlip>
                <a:blip r:embed="rId2"/>
              </a:buBlip>
              <a:defRPr/>
            </a:lvl1pPr>
            <a:lvl3pPr marL="1143000" indent="-228600">
              <a:buFont typeface="Arial" panose="020B0604020202020204" pitchFamily="34" charset="0"/>
              <a:buChar char="□"/>
              <a:defRPr/>
            </a:lvl3pPr>
            <a:lvl4pPr marL="1600200" indent="-228600">
              <a:buFont typeface="Wingdings" panose="05000000000000000000" pitchFamily="2" charset="2"/>
              <a:buChar char="§"/>
              <a:defRPr/>
            </a:lvl4pPr>
            <a:lvl5pPr marL="2057400" indent="-228600">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68621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_Gros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693988"/>
            <a:ext cx="7772400" cy="1470025"/>
          </a:xfrm>
        </p:spPr>
        <p:txBody>
          <a:bodyPr>
            <a:noAutofit/>
          </a:bodyPr>
          <a:lstStyle>
            <a:lvl1pPr algn="ctr">
              <a:defRPr sz="7200">
                <a:solidFill>
                  <a:srgbClr val="BF0D3E"/>
                </a:solidFill>
              </a:defRPr>
            </a:lvl1pPr>
          </a:lstStyle>
          <a:p>
            <a:r>
              <a:rPr lang="fr-FR" smtClean="0"/>
              <a:t>Modifiez le style du titre</a:t>
            </a:r>
            <a:endParaRPr lang="fr-FR" dirty="0"/>
          </a:p>
        </p:txBody>
      </p:sp>
      <p:sp>
        <p:nvSpPr>
          <p:cNvPr id="4" name="Espace réservé de la date 3"/>
          <p:cNvSpPr>
            <a:spLocks noGrp="1"/>
          </p:cNvSpPr>
          <p:nvPr>
            <p:ph type="dt" sz="half" idx="10"/>
          </p:nvPr>
        </p:nvSpPr>
        <p:spPr/>
        <p:txBody>
          <a:bodyPr/>
          <a:lstStyle/>
          <a:p>
            <a:fld id="{B67D935B-A061-4708-8409-0ACE7D315853}" type="datetime1">
              <a:rPr lang="fr-FR" smtClean="0"/>
              <a:t>21/02/2022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4225551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787005"/>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1286818"/>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3297525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98648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04892E75-8A25-4CCB-9FF6-1F589678AC51}" type="datetime1">
              <a:rPr lang="fr-FR" smtClean="0"/>
              <a:t>21/02/2022</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FD34360-C3DA-4219-A001-A5F52B80EE15}" type="slidenum">
              <a:rPr lang="fr-FR" smtClean="0"/>
              <a:t>‹N°›</a:t>
            </a:fld>
            <a:endParaRPr lang="fr-FR"/>
          </a:p>
        </p:txBody>
      </p:sp>
    </p:spTree>
    <p:extLst>
      <p:ext uri="{BB962C8B-B14F-4D97-AF65-F5344CB8AC3E}">
        <p14:creationId xmlns:p14="http://schemas.microsoft.com/office/powerpoint/2010/main" val="833254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8333AB5A-B69C-4728-9D57-8D33F7EB8CB4}" type="datetime1">
              <a:rPr lang="fr-FR" smtClean="0"/>
              <a:t>21/02/2022</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4FD34360-C3DA-4219-A001-A5F52B80EE15}" type="slidenum">
              <a:rPr lang="fr-FR" smtClean="0"/>
              <a:t>‹N°›</a:t>
            </a:fld>
            <a:endParaRPr lang="fr-FR"/>
          </a:p>
        </p:txBody>
      </p:sp>
    </p:spTree>
    <p:extLst>
      <p:ext uri="{BB962C8B-B14F-4D97-AF65-F5344CB8AC3E}">
        <p14:creationId xmlns:p14="http://schemas.microsoft.com/office/powerpoint/2010/main" val="258216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4CB403AC-6799-4451-97BC-8489FA5B24E0}" type="datetime1">
              <a:rPr lang="fr-FR" smtClean="0"/>
              <a:t>21/02/2022</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FD34360-C3DA-4219-A001-A5F52B80EE15}" type="slidenum">
              <a:rPr lang="fr-FR" smtClean="0"/>
              <a:t>‹N°›</a:t>
            </a:fld>
            <a:endParaRPr lang="fr-FR"/>
          </a:p>
        </p:txBody>
      </p:sp>
    </p:spTree>
    <p:extLst>
      <p:ext uri="{BB962C8B-B14F-4D97-AF65-F5344CB8AC3E}">
        <p14:creationId xmlns:p14="http://schemas.microsoft.com/office/powerpoint/2010/main" val="2224359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32FC2121-BE90-46A1-AE03-7597BC95A953}" type="datetime1">
              <a:rPr lang="fr-FR" smtClean="0"/>
              <a:t>21/02/2022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FD34360-C3DA-4219-A001-A5F52B80EE15}" type="slidenum">
              <a:rPr lang="fr-FR" smtClean="0"/>
              <a:t>‹N°›</a:t>
            </a:fld>
            <a:endParaRPr lang="fr-FR"/>
          </a:p>
        </p:txBody>
      </p:sp>
    </p:spTree>
    <p:extLst>
      <p:ext uri="{BB962C8B-B14F-4D97-AF65-F5344CB8AC3E}">
        <p14:creationId xmlns:p14="http://schemas.microsoft.com/office/powerpoint/2010/main" val="1609041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6FF29F3A-B317-4237-A6D4-47919ECEB27D}" type="datetime1">
              <a:rPr lang="fr-FR" smtClean="0"/>
              <a:t>21/02/2022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FD34360-C3DA-4219-A001-A5F52B80EE15}" type="slidenum">
              <a:rPr lang="fr-FR" smtClean="0"/>
              <a:t>‹N°›</a:t>
            </a:fld>
            <a:endParaRPr lang="fr-FR"/>
          </a:p>
        </p:txBody>
      </p:sp>
    </p:spTree>
    <p:extLst>
      <p:ext uri="{BB962C8B-B14F-4D97-AF65-F5344CB8AC3E}">
        <p14:creationId xmlns:p14="http://schemas.microsoft.com/office/powerpoint/2010/main" val="490436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0029547-3651-4992-BD1D-4CCC9A40958A}" type="datetime1">
              <a:rPr lang="fr-FR" smtClean="0"/>
              <a:t>21/02/2022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FD34360-C3DA-4219-A001-A5F52B80EE15}" type="slidenum">
              <a:rPr lang="fr-FR" smtClean="0"/>
              <a:t>‹N°›</a:t>
            </a:fld>
            <a:endParaRPr lang="fr-FR"/>
          </a:p>
        </p:txBody>
      </p:sp>
    </p:spTree>
    <p:extLst>
      <p:ext uri="{BB962C8B-B14F-4D97-AF65-F5344CB8AC3E}">
        <p14:creationId xmlns:p14="http://schemas.microsoft.com/office/powerpoint/2010/main" val="3300950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F36EBE3-31BA-415F-BA69-A4A8FB6EB813}" type="datetime1">
              <a:rPr lang="fr-FR" smtClean="0"/>
              <a:t>21/02/2022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FD34360-C3DA-4219-A001-A5F52B80EE15}" type="slidenum">
              <a:rPr lang="fr-FR" smtClean="0"/>
              <a:t>‹N°›</a:t>
            </a:fld>
            <a:endParaRPr lang="fr-FR"/>
          </a:p>
        </p:txBody>
      </p:sp>
    </p:spTree>
    <p:extLst>
      <p:ext uri="{BB962C8B-B14F-4D97-AF65-F5344CB8AC3E}">
        <p14:creationId xmlns:p14="http://schemas.microsoft.com/office/powerpoint/2010/main" val="3624904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76DE9CC-BDD7-4929-8B0D-BC08AAEA9873}" type="datetime1">
              <a:rPr lang="fr-FR" smtClean="0"/>
              <a:t>21/02/2022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3755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p>
            <a:fld id="{2905177E-C4AC-475D-B022-28B9C627CF2D}" type="datetime1">
              <a:rPr lang="fr-FR" smtClean="0"/>
              <a:t>21/02/2022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800292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04B0523-1D84-46F0-B795-E540C04871A9}" type="datetime1">
              <a:rPr lang="fr-FR" smtClean="0"/>
              <a:t>21/02/2022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3508213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787005"/>
            <a:ext cx="7772400" cy="1362075"/>
          </a:xfrm>
          <a:prstGeom prst="rect">
            <a:avLst/>
          </a:prstGeom>
        </p:spPr>
        <p:txBody>
          <a:bodyPr anchor="t"/>
          <a:lstStyle>
            <a:lvl1pPr algn="l">
              <a:defRPr sz="4000" b="1" cap="all">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722313" y="1286818"/>
            <a:ext cx="77724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18478EF-55D4-4923-AFDD-94D8F9C7C4B5}" type="datetime1">
              <a:rPr lang="fr-FR" smtClean="0"/>
              <a:t>21/02/2022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842238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C28FBF1A-551D-4DE0-83F9-00A2599C791D}" type="datetime1">
              <a:rPr lang="fr-FR" smtClean="0"/>
              <a:t>21/02/2022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1930194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6B32F202-4F33-40EE-9CF2-4CF05B88057F}" type="datetime1">
              <a:rPr lang="fr-FR" smtClean="0"/>
              <a:t>21/02/2022</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1209490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89A5E4DC-75DE-4671-A115-5D21BFA0C370}" type="datetime1">
              <a:rPr lang="fr-FR" smtClean="0"/>
              <a:t>21/02/2022</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391224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03E404A-D753-4DD5-B276-76ED9BC9EDBD}" type="datetime1">
              <a:rPr lang="fr-FR" smtClean="0"/>
              <a:t>21/02/2022</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2142921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7C465502-77C5-41EA-9A74-6A9B315F2F49}" type="datetime1">
              <a:rPr lang="fr-FR" smtClean="0"/>
              <a:t>21/02/2022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354323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AB126CD4-842C-4BA1-9587-021AEF48B950}" type="datetime1">
              <a:rPr lang="fr-FR" smtClean="0"/>
              <a:t>21/02/2022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1021348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46D0C833-90C8-41E1-8618-8AB10998336B}" type="datetime1">
              <a:rPr lang="fr-FR" smtClean="0"/>
              <a:t>21/02/2022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2222352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31B0F32-5D8A-4360-9C60-05105B217EFA}" type="datetime1">
              <a:rPr lang="fr-FR" smtClean="0"/>
              <a:t>21/02/2022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154991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BF0D3E"/>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rgbClr val="BF0D3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AB58645-7DAF-4477-AEC3-D53C87366CFB}" type="datetime1">
              <a:rPr lang="fr-FR" smtClean="0"/>
              <a:t>21/02/2022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4078576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76DE9CC-BDD7-4929-8B0D-BC08AAEA9873}"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476023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04B0523-1D84-46F0-B795-E540C04871A9}"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759963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787005"/>
            <a:ext cx="7772400" cy="1362075"/>
          </a:xfrm>
          <a:prstGeom prst="rect">
            <a:avLst/>
          </a:prstGeom>
        </p:spPr>
        <p:txBody>
          <a:bodyPr anchor="t"/>
          <a:lstStyle>
            <a:lvl1pPr algn="l">
              <a:defRPr sz="4000" b="1" cap="all">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722313" y="1286818"/>
            <a:ext cx="77724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18478EF-55D4-4923-AFDD-94D8F9C7C4B5}"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2507545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C28FBF1A-551D-4DE0-83F9-00A2599C791D}"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2557460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6B32F202-4F33-40EE-9CF2-4CF05B88057F}" type="datetime1">
              <a:rPr lang="fr-FR" smtClean="0">
                <a:solidFill>
                  <a:prstClr val="white"/>
                </a:solidFill>
              </a:rPr>
              <a:pPr/>
              <a:t>21/02/2022</a:t>
            </a:fld>
            <a:endParaRPr lang="fr-FR">
              <a:solidFill>
                <a:prstClr val="white"/>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2707752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89A5E4DC-75DE-4671-A115-5D21BFA0C370}" type="datetime1">
              <a:rPr lang="fr-FR" smtClean="0">
                <a:solidFill>
                  <a:prstClr val="white"/>
                </a:solidFill>
              </a:rPr>
              <a:pPr/>
              <a:t>21/02/2022</a:t>
            </a:fld>
            <a:endParaRPr lang="fr-FR">
              <a:solidFill>
                <a:prstClr val="white"/>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598228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03E404A-D753-4DD5-B276-76ED9BC9EDBD}" type="datetime1">
              <a:rPr lang="fr-FR" smtClean="0">
                <a:solidFill>
                  <a:prstClr val="white"/>
                </a:solidFill>
              </a:rPr>
              <a:pPr/>
              <a:t>21/02/2022</a:t>
            </a:fld>
            <a:endParaRPr lang="fr-FR">
              <a:solidFill>
                <a:prstClr val="white"/>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4143545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7C465502-77C5-41EA-9A74-6A9B315F2F49}"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4005389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AB126CD4-842C-4BA1-9587-021AEF48B950}"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2448606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46D0C833-90C8-41E1-8618-8AB10998336B}"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83675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9EBB135-815A-4D45-AC7E-8A781D594316}" type="datetime1">
              <a:rPr lang="fr-FR" smtClean="0"/>
              <a:t>21/02/2022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111322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31B0F32-5D8A-4360-9C60-05105B217EFA}"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038594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76DE9CC-BDD7-4929-8B0D-BC08AAEA9873}"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4052027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04B0523-1D84-46F0-B795-E540C04871A9}"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776992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787005"/>
            <a:ext cx="7772400" cy="1362075"/>
          </a:xfrm>
          <a:prstGeom prst="rect">
            <a:avLst/>
          </a:prstGeom>
        </p:spPr>
        <p:txBody>
          <a:bodyPr anchor="t"/>
          <a:lstStyle>
            <a:lvl1pPr algn="l">
              <a:defRPr sz="4000" b="1" cap="all">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722313" y="1286818"/>
            <a:ext cx="77724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18478EF-55D4-4923-AFDD-94D8F9C7C4B5}"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8095320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C28FBF1A-551D-4DE0-83F9-00A2599C791D}"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300487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6B32F202-4F33-40EE-9CF2-4CF05B88057F}" type="datetime1">
              <a:rPr lang="fr-FR" smtClean="0">
                <a:solidFill>
                  <a:prstClr val="white"/>
                </a:solidFill>
              </a:rPr>
              <a:pPr/>
              <a:t>21/02/2022</a:t>
            </a:fld>
            <a:endParaRPr lang="fr-FR">
              <a:solidFill>
                <a:prstClr val="white"/>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250425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89A5E4DC-75DE-4671-A115-5D21BFA0C370}" type="datetime1">
              <a:rPr lang="fr-FR" smtClean="0">
                <a:solidFill>
                  <a:prstClr val="white"/>
                </a:solidFill>
              </a:rPr>
              <a:pPr/>
              <a:t>21/02/2022</a:t>
            </a:fld>
            <a:endParaRPr lang="fr-FR">
              <a:solidFill>
                <a:prstClr val="white"/>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6065482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03E404A-D753-4DD5-B276-76ED9BC9EDBD}" type="datetime1">
              <a:rPr lang="fr-FR" smtClean="0">
                <a:solidFill>
                  <a:prstClr val="white"/>
                </a:solidFill>
              </a:rPr>
              <a:pPr/>
              <a:t>21/02/2022</a:t>
            </a:fld>
            <a:endParaRPr lang="fr-FR">
              <a:solidFill>
                <a:prstClr val="white"/>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2070184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7C465502-77C5-41EA-9A74-6A9B315F2F49}"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940877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AB126CD4-842C-4BA1-9587-021AEF48B950}"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63679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18A3E4-AC6A-4BF0-B9BD-6756DCCAEDDD}" type="datetime1">
              <a:rPr lang="fr-FR" smtClean="0"/>
              <a:t>21/02/2022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2592991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46D0C833-90C8-41E1-8618-8AB10998336B}"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641181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31B0F32-5D8A-4360-9C60-05105B217EFA}"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4057480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76DE9CC-BDD7-4929-8B0D-BC08AAEA9873}"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60691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04B0523-1D84-46F0-B795-E540C04871A9}"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583752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787005"/>
            <a:ext cx="7772400" cy="1362075"/>
          </a:xfrm>
          <a:prstGeom prst="rect">
            <a:avLst/>
          </a:prstGeom>
        </p:spPr>
        <p:txBody>
          <a:bodyPr anchor="t"/>
          <a:lstStyle>
            <a:lvl1pPr algn="l">
              <a:defRPr sz="4000" b="1" cap="all">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722313" y="1286818"/>
            <a:ext cx="77724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18478EF-55D4-4923-AFDD-94D8F9C7C4B5}"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609592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C28FBF1A-551D-4DE0-83F9-00A2599C791D}"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612300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6B32F202-4F33-40EE-9CF2-4CF05B88057F}" type="datetime1">
              <a:rPr lang="fr-FR" smtClean="0">
                <a:solidFill>
                  <a:prstClr val="white"/>
                </a:solidFill>
              </a:rPr>
              <a:pPr/>
              <a:t>21/02/2022</a:t>
            </a:fld>
            <a:endParaRPr lang="fr-FR">
              <a:solidFill>
                <a:prstClr val="white"/>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777328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89A5E4DC-75DE-4671-A115-5D21BFA0C370}" type="datetime1">
              <a:rPr lang="fr-FR" smtClean="0">
                <a:solidFill>
                  <a:prstClr val="white"/>
                </a:solidFill>
              </a:rPr>
              <a:pPr/>
              <a:t>21/02/2022</a:t>
            </a:fld>
            <a:endParaRPr lang="fr-FR">
              <a:solidFill>
                <a:prstClr val="white"/>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6334167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03E404A-D753-4DD5-B276-76ED9BC9EDBD}" type="datetime1">
              <a:rPr lang="fr-FR" smtClean="0">
                <a:solidFill>
                  <a:prstClr val="white"/>
                </a:solidFill>
              </a:rPr>
              <a:pPr/>
              <a:t>21/02/2022</a:t>
            </a:fld>
            <a:endParaRPr lang="fr-FR">
              <a:solidFill>
                <a:prstClr val="white"/>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8080378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7C465502-77C5-41EA-9A74-6A9B315F2F49}"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52994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33FF2B8-1B0C-4B26-869E-BD6C8F1E3818}" type="datetime1">
              <a:rPr lang="fr-FR" smtClean="0"/>
              <a:t>21/02/2022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4175892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AB126CD4-842C-4BA1-9587-021AEF48B950}"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257467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46D0C833-90C8-41E1-8618-8AB10998336B}"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861689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31B0F32-5D8A-4360-9C60-05105B217EFA}"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1552064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76DE9CC-BDD7-4929-8B0D-BC08AAEA9873}"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606913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04B0523-1D84-46F0-B795-E540C04871A9}"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5837528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787005"/>
            <a:ext cx="7772400" cy="1362075"/>
          </a:xfrm>
          <a:prstGeom prst="rect">
            <a:avLst/>
          </a:prstGeom>
        </p:spPr>
        <p:txBody>
          <a:bodyPr anchor="t"/>
          <a:lstStyle>
            <a:lvl1pPr algn="l">
              <a:defRPr sz="4000" b="1" cap="all">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722313" y="1286818"/>
            <a:ext cx="77724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18478EF-55D4-4923-AFDD-94D8F9C7C4B5}"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6095924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C28FBF1A-551D-4DE0-83F9-00A2599C791D}"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612300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6B32F202-4F33-40EE-9CF2-4CF05B88057F}" type="datetime1">
              <a:rPr lang="fr-FR" smtClean="0">
                <a:solidFill>
                  <a:prstClr val="white"/>
                </a:solidFill>
              </a:rPr>
              <a:pPr/>
              <a:t>21/02/2022</a:t>
            </a:fld>
            <a:endParaRPr lang="fr-FR">
              <a:solidFill>
                <a:prstClr val="white"/>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777328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89A5E4DC-75DE-4671-A115-5D21BFA0C370}" type="datetime1">
              <a:rPr lang="fr-FR" smtClean="0">
                <a:solidFill>
                  <a:prstClr val="white"/>
                </a:solidFill>
              </a:rPr>
              <a:pPr/>
              <a:t>21/02/2022</a:t>
            </a:fld>
            <a:endParaRPr lang="fr-FR">
              <a:solidFill>
                <a:prstClr val="white"/>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6334167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03E404A-D753-4DD5-B276-76ED9BC9EDBD}" type="datetime1">
              <a:rPr lang="fr-FR" smtClean="0">
                <a:solidFill>
                  <a:prstClr val="white"/>
                </a:solidFill>
              </a:rPr>
              <a:pPr/>
              <a:t>21/02/2022</a:t>
            </a:fld>
            <a:endParaRPr lang="fr-FR">
              <a:solidFill>
                <a:prstClr val="white"/>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80803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5C9DED7-B001-43D9-BCCE-8295AE91818D}" type="datetime1">
              <a:rPr lang="fr-FR" smtClean="0"/>
              <a:t>21/02/2022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26528387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7C465502-77C5-41EA-9A74-6A9B315F2F49}"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5299460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AB126CD4-842C-4BA1-9587-021AEF48B950}"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257467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46D0C833-90C8-41E1-8618-8AB10998336B}"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861689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31B0F32-5D8A-4360-9C60-05105B217EFA}"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1552064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76DE9CC-BDD7-4929-8B0D-BC08AAEA9873}"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606913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04B0523-1D84-46F0-B795-E540C04871A9}"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583752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787005"/>
            <a:ext cx="7772400" cy="1362075"/>
          </a:xfrm>
          <a:prstGeom prst="rect">
            <a:avLst/>
          </a:prstGeom>
        </p:spPr>
        <p:txBody>
          <a:bodyPr anchor="t"/>
          <a:lstStyle>
            <a:lvl1pPr algn="l">
              <a:defRPr sz="4000" b="1" cap="all">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722313" y="1286818"/>
            <a:ext cx="77724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18478EF-55D4-4923-AFDD-94D8F9C7C4B5}"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6095924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C28FBF1A-551D-4DE0-83F9-00A2599C791D}"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612300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6B32F202-4F33-40EE-9CF2-4CF05B88057F}" type="datetime1">
              <a:rPr lang="fr-FR" smtClean="0">
                <a:solidFill>
                  <a:prstClr val="white"/>
                </a:solidFill>
              </a:rPr>
              <a:pPr/>
              <a:t>21/02/2022</a:t>
            </a:fld>
            <a:endParaRPr lang="fr-FR">
              <a:solidFill>
                <a:prstClr val="white"/>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777328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89A5E4DC-75DE-4671-A115-5D21BFA0C370}" type="datetime1">
              <a:rPr lang="fr-FR" smtClean="0">
                <a:solidFill>
                  <a:prstClr val="white"/>
                </a:solidFill>
              </a:rPr>
              <a:pPr/>
              <a:t>21/02/2022</a:t>
            </a:fld>
            <a:endParaRPr lang="fr-FR">
              <a:solidFill>
                <a:prstClr val="white"/>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63341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980728"/>
            <a:ext cx="3008313" cy="1162050"/>
          </a:xfrm>
        </p:spPr>
        <p:txBody>
          <a:bodyPr anchor="b"/>
          <a:lstStyle>
            <a:lvl1pPr algn="l">
              <a:defRPr sz="2000" b="1">
                <a:solidFill>
                  <a:srgbClr val="BF0D3E"/>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75050" y="980728"/>
            <a:ext cx="5111750"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0" y="2132856"/>
            <a:ext cx="3008313" cy="39933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F8540D-1BD2-4A52-A67B-F5B1D6DCC987}" type="datetime1">
              <a:rPr lang="fr-FR" smtClean="0"/>
              <a:t>21/02/2022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3E254B-A1C4-4EEE-BFDC-43DFA4990B4D}" type="slidenum">
              <a:rPr lang="fr-FR" smtClean="0"/>
              <a:t>‹N°›</a:t>
            </a:fld>
            <a:endParaRPr lang="fr-FR"/>
          </a:p>
        </p:txBody>
      </p:sp>
    </p:spTree>
    <p:extLst>
      <p:ext uri="{BB962C8B-B14F-4D97-AF65-F5344CB8AC3E}">
        <p14:creationId xmlns:p14="http://schemas.microsoft.com/office/powerpoint/2010/main" val="10040666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03E404A-D753-4DD5-B276-76ED9BC9EDBD}" type="datetime1">
              <a:rPr lang="fr-FR" smtClean="0">
                <a:solidFill>
                  <a:prstClr val="white"/>
                </a:solidFill>
              </a:rPr>
              <a:pPr/>
              <a:t>21/02/2022</a:t>
            </a:fld>
            <a:endParaRPr lang="fr-FR">
              <a:solidFill>
                <a:prstClr val="white"/>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8080378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7C465502-77C5-41EA-9A74-6A9B315F2F49}"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5299460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AB126CD4-842C-4BA1-9587-021AEF48B950}" type="datetime1">
              <a:rPr lang="fr-FR" smtClean="0">
                <a:solidFill>
                  <a:prstClr val="white"/>
                </a:solidFill>
              </a:rPr>
              <a:pPr/>
              <a:t>21/02/2022</a:t>
            </a:fld>
            <a:endParaRPr lang="fr-FR">
              <a:solidFill>
                <a:prstClr val="white"/>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2574671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46D0C833-90C8-41E1-8618-8AB10998336B}"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18616891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031B0F32-5D8A-4360-9C60-05105B217EFA}" type="datetime1">
              <a:rPr lang="fr-FR" smtClean="0">
                <a:solidFill>
                  <a:prstClr val="white"/>
                </a:solidFill>
              </a:rPr>
              <a:pPr/>
              <a:t>21/02/2022</a:t>
            </a:fld>
            <a:endParaRPr lang="fr-FR">
              <a:solidFill>
                <a:prstClr val="white"/>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fr-FR">
              <a:solidFill>
                <a:prstClr val="white"/>
              </a:solidFill>
            </a:endParaRPr>
          </a:p>
        </p:txBody>
      </p:sp>
    </p:spTree>
    <p:extLst>
      <p:ext uri="{BB962C8B-B14F-4D97-AF65-F5344CB8AC3E}">
        <p14:creationId xmlns:p14="http://schemas.microsoft.com/office/powerpoint/2010/main" val="31552064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re et sous-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lgn="ctr">
              <a:defRPr>
                <a:solidFill>
                  <a:srgbClr val="BF0D3E"/>
                </a:solidFill>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17474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iapositive_Gros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693988"/>
            <a:ext cx="7772400" cy="1470025"/>
          </a:xfrm>
        </p:spPr>
        <p:txBody>
          <a:bodyPr>
            <a:noAutofit/>
          </a:bodyPr>
          <a:lstStyle>
            <a:lvl1pPr algn="ctr">
              <a:defRPr sz="7200">
                <a:solidFill>
                  <a:srgbClr val="BF0D3E"/>
                </a:solidFill>
              </a:defRPr>
            </a:lvl1pPr>
          </a:lstStyle>
          <a:p>
            <a:r>
              <a:rPr lang="fr-FR" smtClean="0"/>
              <a:t>Modifiez le style du titre</a:t>
            </a:r>
            <a:endParaRPr lang="fr-FR" dirty="0"/>
          </a:p>
        </p:txBody>
      </p:sp>
      <p:sp>
        <p:nvSpPr>
          <p:cNvPr id="4" name="Espace réservé de la date 3"/>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34563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039979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BF0D3E"/>
                </a:solidFill>
              </a:defRPr>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rgbClr val="BF0D3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64795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7726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4.emf"/><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4.emf"/><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4.emf"/><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4.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4.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image" Target="../media/image1.emf"/><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image" Target="../media/image3.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image" Target="../media/image2.emf"/><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8000" r="-8000"/>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73713-CB22-4421-81AD-7AE66D62D139}" type="datetime1">
              <a:rPr lang="fr-FR" smtClean="0"/>
              <a:t>21/02/2022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E254B-A1C4-4EEE-BFDC-43DFA4990B4D}" type="slidenum">
              <a:rPr lang="fr-FR" smtClean="0"/>
              <a:t>‹N°›</a:t>
            </a:fld>
            <a:endParaRPr lang="fr-FR"/>
          </a:p>
        </p:txBody>
      </p:sp>
      <p:sp>
        <p:nvSpPr>
          <p:cNvPr id="7" name="Rectangle 6">
            <a:extLst>
              <a:ext uri="{FF2B5EF4-FFF2-40B4-BE49-F238E27FC236}">
                <a16:creationId xmlns:a16="http://schemas.microsoft.com/office/drawing/2014/main" xmlns="" id="{2A8D5B5E-13B2-EB48-955D-D95246CC41DE}"/>
              </a:ext>
            </a:extLst>
          </p:cNvPr>
          <p:cNvSpPr/>
          <p:nvPr/>
        </p:nvSpPr>
        <p:spPr>
          <a:xfrm>
            <a:off x="0" y="1"/>
            <a:ext cx="9144000" cy="980728"/>
          </a:xfrm>
          <a:prstGeom prst="rect">
            <a:avLst/>
          </a:prstGeom>
          <a:gradFill flip="none" rotWithShape="1">
            <a:gsLst>
              <a:gs pos="0">
                <a:srgbClr val="8A1538"/>
              </a:gs>
              <a:gs pos="100000">
                <a:srgbClr val="CD254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xmlns="" id="{24BAF7B6-0E26-5343-AC24-A3EB92533670}"/>
              </a:ext>
            </a:extLst>
          </p:cNvPr>
          <p:cNvPicPr>
            <a:picLocks noChangeAspect="1"/>
          </p:cNvPicPr>
          <p:nvPr/>
        </p:nvPicPr>
        <p:blipFill rotWithShape="1">
          <a:blip r:embed="rId20"/>
          <a:srcRect l="4012" t="20076" r="8726" b="13867"/>
          <a:stretch/>
        </p:blipFill>
        <p:spPr>
          <a:xfrm>
            <a:off x="323528" y="200938"/>
            <a:ext cx="1221402" cy="595896"/>
          </a:xfrm>
          <a:prstGeom prst="rect">
            <a:avLst/>
          </a:prstGeom>
        </p:spPr>
      </p:pic>
      <p:sp>
        <p:nvSpPr>
          <p:cNvPr id="2" name="Espace réservé du titre 1"/>
          <p:cNvSpPr>
            <a:spLocks noGrp="1"/>
          </p:cNvSpPr>
          <p:nvPr>
            <p:ph type="title"/>
          </p:nvPr>
        </p:nvSpPr>
        <p:spPr>
          <a:xfrm>
            <a:off x="1544930" y="332656"/>
            <a:ext cx="7152214" cy="453489"/>
          </a:xfrm>
          <a:prstGeom prst="rect">
            <a:avLst/>
          </a:prstGeom>
        </p:spPr>
        <p:txBody>
          <a:bodyPr vert="horz" lIns="91440" tIns="45720" rIns="91440" bIns="45720" rtlCol="0" anchor="ctr">
            <a:noAutofit/>
          </a:bodyPr>
          <a:lstStyle/>
          <a:p>
            <a:r>
              <a:rPr lang="fr-FR" dirty="0" smtClean="0"/>
              <a:t>Modifiez le style du titre</a:t>
            </a:r>
            <a:endParaRPr lang="fr-FR" dirty="0"/>
          </a:p>
        </p:txBody>
      </p:sp>
    </p:spTree>
    <p:extLst>
      <p:ext uri="{BB962C8B-B14F-4D97-AF65-F5344CB8AC3E}">
        <p14:creationId xmlns:p14="http://schemas.microsoft.com/office/powerpoint/2010/main" val="2351581069"/>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8" r:id="rId13"/>
    <p:sldLayoutId id="2147483689" r:id="rId14"/>
    <p:sldLayoutId id="2147483690" r:id="rId15"/>
    <p:sldLayoutId id="2147483691" r:id="rId16"/>
    <p:sldLayoutId id="2147483693" r:id="rId17"/>
  </p:sldLayoutIdLst>
  <p:hf hdr="0" ftr="0" dt="0"/>
  <p:txStyles>
    <p:titleStyle>
      <a:lvl1pPr algn="r" defTabSz="914400" rtl="0" eaLnBrk="1" latinLnBrk="0" hangingPunct="1">
        <a:spcBef>
          <a:spcPct val="0"/>
        </a:spcBef>
        <a:buNone/>
        <a:defRPr sz="2400" kern="1200">
          <a:solidFill>
            <a:schemeClr val="bg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Tx/>
        <a:buBlip>
          <a:blip r:embed="rId21"/>
        </a:buBlip>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xmlns="" id="{E69FD256-D0F9-604F-B2AD-C6A930FC698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11" name="Triangle rectangle 10">
            <a:extLst>
              <a:ext uri="{FF2B5EF4-FFF2-40B4-BE49-F238E27FC236}">
                <a16:creationId xmlns:a16="http://schemas.microsoft.com/office/drawing/2014/main" xmlns="" id="{56167FE6-B7A1-2D45-A38C-F41E75CAAF6C}"/>
              </a:ext>
            </a:extLst>
          </p:cNvPr>
          <p:cNvSpPr/>
          <p:nvPr/>
        </p:nvSpPr>
        <p:spPr>
          <a:xfrm flipH="1">
            <a:off x="7380312" y="2708919"/>
            <a:ext cx="1763688" cy="4149081"/>
          </a:xfrm>
          <a:prstGeom prst="rtTriangle">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noFill/>
            </a:endParaRPr>
          </a:p>
        </p:txBody>
      </p:sp>
      <p:pic>
        <p:nvPicPr>
          <p:cNvPr id="12" name="Image 11">
            <a:extLst>
              <a:ext uri="{FF2B5EF4-FFF2-40B4-BE49-F238E27FC236}">
                <a16:creationId xmlns:a16="http://schemas.microsoft.com/office/drawing/2014/main" xmlns="" id="{E2DBEC27-979F-7440-AEAC-15B41EE935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0112" y="4077072"/>
            <a:ext cx="3743506" cy="3405856"/>
          </a:xfrm>
          <a:prstGeom prst="rect">
            <a:avLst/>
          </a:prstGeom>
        </p:spPr>
      </p:pic>
    </p:spTree>
    <p:extLst>
      <p:ext uri="{BB962C8B-B14F-4D97-AF65-F5344CB8AC3E}">
        <p14:creationId xmlns:p14="http://schemas.microsoft.com/office/powerpoint/2010/main" val="34713817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CC5A4426-A117-5E45-A866-55123A9135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8" name="Triangle rectangle 7">
            <a:extLst>
              <a:ext uri="{FF2B5EF4-FFF2-40B4-BE49-F238E27FC236}">
                <a16:creationId xmlns:a16="http://schemas.microsoft.com/office/drawing/2014/main" xmlns="" id="{3C7BF393-02B4-3D45-AFCF-04158E027AF3}"/>
              </a:ext>
            </a:extLst>
          </p:cNvPr>
          <p:cNvSpPr/>
          <p:nvPr/>
        </p:nvSpPr>
        <p:spPr>
          <a:xfrm flipH="1">
            <a:off x="7380312" y="2708919"/>
            <a:ext cx="1763688" cy="4149081"/>
          </a:xfrm>
          <a:prstGeom prst="rtTriangle">
            <a:avLst/>
          </a:prstGeom>
          <a:solidFill>
            <a:srgbClr val="F8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noFill/>
            </a:endParaRPr>
          </a:p>
        </p:txBody>
      </p:sp>
      <p:pic>
        <p:nvPicPr>
          <p:cNvPr id="9" name="Image 8">
            <a:extLst>
              <a:ext uri="{FF2B5EF4-FFF2-40B4-BE49-F238E27FC236}">
                <a16:creationId xmlns:a16="http://schemas.microsoft.com/office/drawing/2014/main" xmlns="" id="{EA4AC475-669D-D647-A529-6226AD76CC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0112" y="4077072"/>
            <a:ext cx="3743506" cy="3405856"/>
          </a:xfrm>
          <a:prstGeom prst="rect">
            <a:avLst/>
          </a:prstGeom>
        </p:spPr>
      </p:pic>
    </p:spTree>
    <p:extLst>
      <p:ext uri="{BB962C8B-B14F-4D97-AF65-F5344CB8AC3E}">
        <p14:creationId xmlns:p14="http://schemas.microsoft.com/office/powerpoint/2010/main" val="10825325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CC5A4426-A117-5E45-A866-55123A9135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8" name="Triangle rectangle 7">
            <a:extLst>
              <a:ext uri="{FF2B5EF4-FFF2-40B4-BE49-F238E27FC236}">
                <a16:creationId xmlns="" xmlns:a16="http://schemas.microsoft.com/office/drawing/2014/main" id="{3C7BF393-02B4-3D45-AFCF-04158E027AF3}"/>
              </a:ext>
            </a:extLst>
          </p:cNvPr>
          <p:cNvSpPr/>
          <p:nvPr/>
        </p:nvSpPr>
        <p:spPr>
          <a:xfrm flipH="1">
            <a:off x="7380312" y="2708919"/>
            <a:ext cx="1763688" cy="4149081"/>
          </a:xfrm>
          <a:prstGeom prst="rtTriangle">
            <a:avLst/>
          </a:prstGeom>
          <a:solidFill>
            <a:srgbClr val="F8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9" name="Image 8">
            <a:extLst>
              <a:ext uri="{FF2B5EF4-FFF2-40B4-BE49-F238E27FC236}">
                <a16:creationId xmlns="" xmlns:a16="http://schemas.microsoft.com/office/drawing/2014/main" id="{EA4AC475-669D-D647-A529-6226AD76CC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0112" y="4077072"/>
            <a:ext cx="3743506" cy="3405856"/>
          </a:xfrm>
          <a:prstGeom prst="rect">
            <a:avLst/>
          </a:prstGeom>
        </p:spPr>
      </p:pic>
    </p:spTree>
    <p:extLst>
      <p:ext uri="{BB962C8B-B14F-4D97-AF65-F5344CB8AC3E}">
        <p14:creationId xmlns:p14="http://schemas.microsoft.com/office/powerpoint/2010/main" val="23424781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CC5A4426-A117-5E45-A866-55123A9135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8" name="Triangle rectangle 7">
            <a:extLst>
              <a:ext uri="{FF2B5EF4-FFF2-40B4-BE49-F238E27FC236}">
                <a16:creationId xmlns="" xmlns:a16="http://schemas.microsoft.com/office/drawing/2014/main" id="{3C7BF393-02B4-3D45-AFCF-04158E027AF3}"/>
              </a:ext>
            </a:extLst>
          </p:cNvPr>
          <p:cNvSpPr/>
          <p:nvPr/>
        </p:nvSpPr>
        <p:spPr>
          <a:xfrm flipH="1">
            <a:off x="7380312" y="2708919"/>
            <a:ext cx="1763688" cy="4149081"/>
          </a:xfrm>
          <a:prstGeom prst="rtTriangle">
            <a:avLst/>
          </a:prstGeom>
          <a:solidFill>
            <a:srgbClr val="F8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9" name="Image 8">
            <a:extLst>
              <a:ext uri="{FF2B5EF4-FFF2-40B4-BE49-F238E27FC236}">
                <a16:creationId xmlns="" xmlns:a16="http://schemas.microsoft.com/office/drawing/2014/main" id="{EA4AC475-669D-D647-A529-6226AD76CC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0112" y="4077072"/>
            <a:ext cx="3743506" cy="3405856"/>
          </a:xfrm>
          <a:prstGeom prst="rect">
            <a:avLst/>
          </a:prstGeom>
        </p:spPr>
      </p:pic>
    </p:spTree>
    <p:extLst>
      <p:ext uri="{BB962C8B-B14F-4D97-AF65-F5344CB8AC3E}">
        <p14:creationId xmlns:p14="http://schemas.microsoft.com/office/powerpoint/2010/main" val="21783705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CC5A4426-A117-5E45-A866-55123A9135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8" name="Triangle rectangle 7">
            <a:extLst>
              <a:ext uri="{FF2B5EF4-FFF2-40B4-BE49-F238E27FC236}">
                <a16:creationId xmlns:a16="http://schemas.microsoft.com/office/drawing/2014/main" xmlns="" id="{3C7BF393-02B4-3D45-AFCF-04158E027AF3}"/>
              </a:ext>
            </a:extLst>
          </p:cNvPr>
          <p:cNvSpPr/>
          <p:nvPr/>
        </p:nvSpPr>
        <p:spPr>
          <a:xfrm flipH="1">
            <a:off x="7380312" y="2708919"/>
            <a:ext cx="1763688" cy="4149081"/>
          </a:xfrm>
          <a:prstGeom prst="rtTriangle">
            <a:avLst/>
          </a:prstGeom>
          <a:solidFill>
            <a:srgbClr val="F8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9" name="Image 8">
            <a:extLst>
              <a:ext uri="{FF2B5EF4-FFF2-40B4-BE49-F238E27FC236}">
                <a16:creationId xmlns:a16="http://schemas.microsoft.com/office/drawing/2014/main" xmlns="" id="{EA4AC475-669D-D647-A529-6226AD76CC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0112" y="4077072"/>
            <a:ext cx="3743506" cy="3405856"/>
          </a:xfrm>
          <a:prstGeom prst="rect">
            <a:avLst/>
          </a:prstGeom>
        </p:spPr>
      </p:pic>
    </p:spTree>
    <p:extLst>
      <p:ext uri="{BB962C8B-B14F-4D97-AF65-F5344CB8AC3E}">
        <p14:creationId xmlns:p14="http://schemas.microsoft.com/office/powerpoint/2010/main" val="174036469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CC5A4426-A117-5E45-A866-55123A9135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8" name="Triangle rectangle 7">
            <a:extLst>
              <a:ext uri="{FF2B5EF4-FFF2-40B4-BE49-F238E27FC236}">
                <a16:creationId xmlns:a16="http://schemas.microsoft.com/office/drawing/2014/main" xmlns="" id="{3C7BF393-02B4-3D45-AFCF-04158E027AF3}"/>
              </a:ext>
            </a:extLst>
          </p:cNvPr>
          <p:cNvSpPr/>
          <p:nvPr/>
        </p:nvSpPr>
        <p:spPr>
          <a:xfrm flipH="1">
            <a:off x="7380312" y="2708919"/>
            <a:ext cx="1763688" cy="4149081"/>
          </a:xfrm>
          <a:prstGeom prst="rtTriangle">
            <a:avLst/>
          </a:prstGeom>
          <a:solidFill>
            <a:srgbClr val="F8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9" name="Image 8">
            <a:extLst>
              <a:ext uri="{FF2B5EF4-FFF2-40B4-BE49-F238E27FC236}">
                <a16:creationId xmlns:a16="http://schemas.microsoft.com/office/drawing/2014/main" xmlns="" id="{EA4AC475-669D-D647-A529-6226AD76CC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0112" y="4077072"/>
            <a:ext cx="3743506" cy="3405856"/>
          </a:xfrm>
          <a:prstGeom prst="rect">
            <a:avLst/>
          </a:prstGeom>
        </p:spPr>
      </p:pic>
    </p:spTree>
    <p:extLst>
      <p:ext uri="{BB962C8B-B14F-4D97-AF65-F5344CB8AC3E}">
        <p14:creationId xmlns:p14="http://schemas.microsoft.com/office/powerpoint/2010/main" val="174036469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CC5A4426-A117-5E45-A866-55123A9135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8" name="Triangle rectangle 7">
            <a:extLst>
              <a:ext uri="{FF2B5EF4-FFF2-40B4-BE49-F238E27FC236}">
                <a16:creationId xmlns:a16="http://schemas.microsoft.com/office/drawing/2014/main" xmlns="" id="{3C7BF393-02B4-3D45-AFCF-04158E027AF3}"/>
              </a:ext>
            </a:extLst>
          </p:cNvPr>
          <p:cNvSpPr/>
          <p:nvPr/>
        </p:nvSpPr>
        <p:spPr>
          <a:xfrm flipH="1">
            <a:off x="7380312" y="2708919"/>
            <a:ext cx="1763688" cy="4149081"/>
          </a:xfrm>
          <a:prstGeom prst="rtTriangle">
            <a:avLst/>
          </a:prstGeom>
          <a:solidFill>
            <a:srgbClr val="F8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9" name="Image 8">
            <a:extLst>
              <a:ext uri="{FF2B5EF4-FFF2-40B4-BE49-F238E27FC236}">
                <a16:creationId xmlns:a16="http://schemas.microsoft.com/office/drawing/2014/main" xmlns="" id="{EA4AC475-669D-D647-A529-6226AD76CC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0112" y="4077072"/>
            <a:ext cx="3743506" cy="3405856"/>
          </a:xfrm>
          <a:prstGeom prst="rect">
            <a:avLst/>
          </a:prstGeom>
        </p:spPr>
      </p:pic>
    </p:spTree>
    <p:extLst>
      <p:ext uri="{BB962C8B-B14F-4D97-AF65-F5344CB8AC3E}">
        <p14:creationId xmlns:p14="http://schemas.microsoft.com/office/powerpoint/2010/main" val="174036469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l="-8000" r="-8000"/>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3FEBA-931E-4D7B-8371-DD13B7BEC66C}" type="datetimeFigureOut">
              <a:rPr lang="fr-FR" smtClean="0">
                <a:solidFill>
                  <a:prstClr val="black">
                    <a:tint val="75000"/>
                  </a:prstClr>
                </a:solidFill>
              </a:rPr>
              <a:pPr/>
              <a:t>21/02/2022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BC298-9A22-4C6B-9D93-CE21D89A0811}" type="slidenum">
              <a:rPr lang="fr-FR" smtClean="0">
                <a:solidFill>
                  <a:prstClr val="black">
                    <a:tint val="75000"/>
                  </a:prstClr>
                </a:solidFill>
              </a:rPr>
              <a:pPr/>
              <a:t>‹N°›</a:t>
            </a:fld>
            <a:endParaRPr lang="fr-FR">
              <a:solidFill>
                <a:prstClr val="black">
                  <a:tint val="75000"/>
                </a:prstClr>
              </a:solidFill>
            </a:endParaRPr>
          </a:p>
        </p:txBody>
      </p:sp>
      <p:sp>
        <p:nvSpPr>
          <p:cNvPr id="7" name="Rectangle 6">
            <a:extLst>
              <a:ext uri="{FF2B5EF4-FFF2-40B4-BE49-F238E27FC236}">
                <a16:creationId xmlns="" xmlns:a16="http://schemas.microsoft.com/office/drawing/2014/main" id="{2A8D5B5E-13B2-EB48-955D-D95246CC41DE}"/>
              </a:ext>
            </a:extLst>
          </p:cNvPr>
          <p:cNvSpPr/>
          <p:nvPr/>
        </p:nvSpPr>
        <p:spPr>
          <a:xfrm>
            <a:off x="0" y="1"/>
            <a:ext cx="9144000" cy="980728"/>
          </a:xfrm>
          <a:prstGeom prst="rect">
            <a:avLst/>
          </a:prstGeom>
          <a:gradFill flip="none" rotWithShape="1">
            <a:gsLst>
              <a:gs pos="0">
                <a:srgbClr val="8A1538"/>
              </a:gs>
              <a:gs pos="100000">
                <a:srgbClr val="CD254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8" name="Image 7">
            <a:extLst>
              <a:ext uri="{FF2B5EF4-FFF2-40B4-BE49-F238E27FC236}">
                <a16:creationId xmlns="" xmlns:a16="http://schemas.microsoft.com/office/drawing/2014/main" id="{24BAF7B6-0E26-5343-AC24-A3EB92533670}"/>
              </a:ext>
            </a:extLst>
          </p:cNvPr>
          <p:cNvPicPr>
            <a:picLocks noChangeAspect="1"/>
          </p:cNvPicPr>
          <p:nvPr/>
        </p:nvPicPr>
        <p:blipFill rotWithShape="1">
          <a:blip r:embed="rId19"/>
          <a:srcRect l="4012" t="20076" r="8726" b="13867"/>
          <a:stretch/>
        </p:blipFill>
        <p:spPr>
          <a:xfrm>
            <a:off x="323528" y="200938"/>
            <a:ext cx="1221402" cy="595896"/>
          </a:xfrm>
          <a:prstGeom prst="rect">
            <a:avLst/>
          </a:prstGeom>
        </p:spPr>
      </p:pic>
      <p:sp>
        <p:nvSpPr>
          <p:cNvPr id="2" name="Espace réservé du titre 1"/>
          <p:cNvSpPr>
            <a:spLocks noGrp="1"/>
          </p:cNvSpPr>
          <p:nvPr>
            <p:ph type="title"/>
          </p:nvPr>
        </p:nvSpPr>
        <p:spPr>
          <a:xfrm>
            <a:off x="1544930" y="332656"/>
            <a:ext cx="7152214" cy="453489"/>
          </a:xfrm>
          <a:prstGeom prst="rect">
            <a:avLst/>
          </a:prstGeom>
        </p:spPr>
        <p:txBody>
          <a:bodyPr vert="horz" lIns="91440" tIns="45720" rIns="91440" bIns="45720" rtlCol="0" anchor="ctr">
            <a:noAutofit/>
          </a:bodyPr>
          <a:lstStyle/>
          <a:p>
            <a:r>
              <a:rPr lang="fr-FR" dirty="0" smtClean="0"/>
              <a:t>Modifiez le style du titre</a:t>
            </a:r>
            <a:endParaRPr lang="fr-FR" dirty="0"/>
          </a:p>
        </p:txBody>
      </p:sp>
    </p:spTree>
    <p:extLst>
      <p:ext uri="{BB962C8B-B14F-4D97-AF65-F5344CB8AC3E}">
        <p14:creationId xmlns:p14="http://schemas.microsoft.com/office/powerpoint/2010/main" val="355398660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r" defTabSz="914400" rtl="0" eaLnBrk="1" latinLnBrk="0" hangingPunct="1">
        <a:spcBef>
          <a:spcPct val="0"/>
        </a:spcBef>
        <a:buNone/>
        <a:defRPr sz="2400" kern="1200">
          <a:solidFill>
            <a:schemeClr val="bg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Tx/>
        <a:buBlip>
          <a:blip r:embed="rId20"/>
        </a:buBlip>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102.xml"/><Relationship Id="rId4" Type="http://schemas.openxmlformats.org/officeDocument/2006/relationships/hyperlink" Target="https://mangerlocal.aube.f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628800"/>
            <a:ext cx="8568952" cy="2376263"/>
          </a:xfrm>
        </p:spPr>
        <p:txBody>
          <a:bodyPr/>
          <a:lstStyle/>
          <a:p>
            <a:r>
              <a:rPr lang="fr-FR" sz="4000" b="1" dirty="0">
                <a:latin typeface="Calibri" panose="020F0502020204030204" pitchFamily="34" charset="0"/>
                <a:cs typeface="Calibri" panose="020F0502020204030204" pitchFamily="34" charset="0"/>
              </a:rPr>
              <a:t>Comité de Pilotage </a:t>
            </a:r>
            <a:br>
              <a:rPr lang="fr-FR" sz="4000" b="1" dirty="0">
                <a:latin typeface="Calibri" panose="020F0502020204030204" pitchFamily="34" charset="0"/>
                <a:cs typeface="Calibri" panose="020F0502020204030204" pitchFamily="34" charset="0"/>
              </a:rPr>
            </a:br>
            <a:r>
              <a:rPr lang="fr-FR" sz="4000" b="1" dirty="0">
                <a:latin typeface="Calibri" panose="020F0502020204030204" pitchFamily="34" charset="0"/>
                <a:cs typeface="Calibri" panose="020F0502020204030204" pitchFamily="34" charset="0"/>
              </a:rPr>
              <a:t>Projet Alimentaire Territorial (PAT)</a:t>
            </a:r>
            <a:br>
              <a:rPr lang="fr-FR" sz="4000" b="1" dirty="0">
                <a:latin typeface="Calibri" panose="020F0502020204030204" pitchFamily="34" charset="0"/>
                <a:cs typeface="Calibri" panose="020F0502020204030204" pitchFamily="34" charset="0"/>
              </a:rPr>
            </a:br>
            <a:r>
              <a:rPr lang="fr-FR" sz="4000" b="1" dirty="0">
                <a:latin typeface="Calibri" panose="020F0502020204030204" pitchFamily="34" charset="0"/>
                <a:cs typeface="Calibri" panose="020F0502020204030204" pitchFamily="34" charset="0"/>
              </a:rPr>
              <a:t>de l’Aube</a:t>
            </a:r>
          </a:p>
        </p:txBody>
      </p:sp>
      <p:sp>
        <p:nvSpPr>
          <p:cNvPr id="3" name="Sous-titre 2"/>
          <p:cNvSpPr>
            <a:spLocks noGrp="1"/>
          </p:cNvSpPr>
          <p:nvPr>
            <p:ph type="subTitle" idx="1"/>
          </p:nvPr>
        </p:nvSpPr>
        <p:spPr>
          <a:xfrm>
            <a:off x="1403648" y="3439740"/>
            <a:ext cx="6400800" cy="1752600"/>
          </a:xfrm>
        </p:spPr>
        <p:txBody>
          <a:bodyPr/>
          <a:lstStyle/>
          <a:p>
            <a:endParaRPr lang="fr-FR" sz="2400" dirty="0" smtClean="0"/>
          </a:p>
          <a:p>
            <a:endParaRPr lang="fr-FR" sz="2400" dirty="0"/>
          </a:p>
          <a:p>
            <a:r>
              <a:rPr lang="fr-FR" sz="2400" b="1" dirty="0" smtClean="0">
                <a:latin typeface="Calibri" panose="020F0502020204030204" pitchFamily="34" charset="0"/>
                <a:cs typeface="Calibri" panose="020F0502020204030204" pitchFamily="34" charset="0"/>
              </a:rPr>
              <a:t>Réunion du 21 février 2022</a:t>
            </a:r>
            <a:endParaRPr lang="fr-FR" sz="2400" b="1"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113E254B-A1C4-4EEE-BFDC-43DFA4990B4D}" type="slidenum">
              <a:rPr lang="fr-FR" smtClean="0"/>
              <a:t>1</a:t>
            </a:fld>
            <a:endParaRPr lang="fr-F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3212976"/>
            <a:ext cx="2455690" cy="1350962"/>
          </a:xfrm>
          <a:prstGeom prst="rect">
            <a:avLst/>
          </a:prstGeom>
          <a:noFill/>
          <a:ln>
            <a:noFill/>
          </a:ln>
          <a:effectLst/>
        </p:spPr>
      </p:pic>
      <p:sp>
        <p:nvSpPr>
          <p:cNvPr id="5" name="AutoShape 4" descr="Chambre d&amp;#39;agriculture de l&amp;#39;Aub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701" y="5009979"/>
            <a:ext cx="1836599" cy="183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1629" y="5184752"/>
            <a:ext cx="1487050" cy="148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9" descr="D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4" name="Picture 10" descr="C:\Users\deguglielmo\Pictures\AUBE-logotype-RVB-NOI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5124471"/>
            <a:ext cx="2495400" cy="160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96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ctrTitle"/>
          </p:nvPr>
        </p:nvSpPr>
        <p:spPr>
          <a:xfrm>
            <a:off x="103040" y="980728"/>
            <a:ext cx="8856984" cy="504056"/>
          </a:xfrm>
        </p:spPr>
        <p:txBody>
          <a:bodyPr/>
          <a:lstStyle/>
          <a:p>
            <a:pPr>
              <a:defRPr/>
            </a:pPr>
            <a:r>
              <a:rPr lang="fr-FR" altLang="fr-FR" sz="2800" b="1" dirty="0" smtClean="0">
                <a:latin typeface="Calibri" panose="020F0502020204030204" pitchFamily="34" charset="0"/>
                <a:cs typeface="Calibri" panose="020F0502020204030204" pitchFamily="34" charset="0"/>
              </a:rPr>
              <a:t>Les circuits de transformation et de commercialisation</a:t>
            </a:r>
            <a:endParaRPr lang="fr-FR" altLang="fr-FR" sz="2800" b="1"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113E254B-A1C4-4EEE-BFDC-43DFA4990B4D}" type="slidenum">
              <a:rPr lang="fr-FR" smtClean="0"/>
              <a:t>10</a:t>
            </a:fld>
            <a:endParaRPr lang="fr-FR"/>
          </a:p>
        </p:txBody>
      </p:sp>
      <p:sp>
        <p:nvSpPr>
          <p:cNvPr id="5" name="Sous-titre 4"/>
          <p:cNvSpPr>
            <a:spLocks noGrp="1"/>
          </p:cNvSpPr>
          <p:nvPr>
            <p:ph type="subTitle" idx="1"/>
          </p:nvPr>
        </p:nvSpPr>
        <p:spPr>
          <a:xfrm>
            <a:off x="103040" y="1437928"/>
            <a:ext cx="8856984" cy="694928"/>
          </a:xfrm>
        </p:spPr>
        <p:txBody>
          <a:bodyPr>
            <a:noAutofit/>
          </a:bodyPr>
          <a:lstStyle/>
          <a:p>
            <a:pPr marL="342900" indent="-342900" algn="just">
              <a:buBlip>
                <a:blip r:embed="rId3"/>
              </a:buBlip>
            </a:pPr>
            <a:r>
              <a:rPr lang="fr-FR" sz="1800" b="1" dirty="0">
                <a:solidFill>
                  <a:schemeClr val="tx1"/>
                </a:solidFill>
                <a:latin typeface="Calibri" panose="020F0502020204030204" pitchFamily="34" charset="0"/>
                <a:cs typeface="Calibri" panose="020F0502020204030204" pitchFamily="34" charset="0"/>
              </a:rPr>
              <a:t>Un manque de structures de transformation : exemple des abattages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1916832"/>
            <a:ext cx="7181733"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267744" y="5933834"/>
            <a:ext cx="3168352" cy="584775"/>
          </a:xfrm>
          <a:prstGeom prst="rect">
            <a:avLst/>
          </a:prstGeom>
          <a:solidFill>
            <a:schemeClr val="tx1"/>
          </a:solidFill>
          <a:ln>
            <a:solidFill>
              <a:schemeClr val="accent1"/>
            </a:solidFill>
          </a:ln>
        </p:spPr>
        <p:txBody>
          <a:bodyPr wrap="square" rtlCol="0">
            <a:spAutoFit/>
          </a:bodyPr>
          <a:lstStyle/>
          <a:p>
            <a:r>
              <a:rPr lang="fr-FR" sz="1600" b="1" dirty="0" smtClean="0">
                <a:solidFill>
                  <a:schemeClr val="bg1"/>
                </a:solidFill>
                <a:latin typeface="Calibri" panose="020F0502020204030204" pitchFamily="34" charset="0"/>
                <a:cs typeface="Calibri" panose="020F0502020204030204" pitchFamily="34" charset="0"/>
              </a:rPr>
              <a:t>Moins </a:t>
            </a:r>
            <a:r>
              <a:rPr lang="fr-FR" sz="1600" b="1" dirty="0">
                <a:solidFill>
                  <a:schemeClr val="bg1"/>
                </a:solidFill>
                <a:latin typeface="Calibri" panose="020F0502020204030204" pitchFamily="34" charset="0"/>
                <a:cs typeface="Calibri" panose="020F0502020204030204" pitchFamily="34" charset="0"/>
              </a:rPr>
              <a:t>de 700 tonnes abattues/an </a:t>
            </a:r>
          </a:p>
          <a:p>
            <a:r>
              <a:rPr lang="fr-FR" sz="1600" b="1" dirty="0">
                <a:solidFill>
                  <a:schemeClr val="bg1"/>
                </a:solidFill>
                <a:latin typeface="Calibri" panose="020F0502020204030204" pitchFamily="34" charset="0"/>
                <a:cs typeface="Calibri" panose="020F0502020204030204" pitchFamily="34" charset="0"/>
              </a:rPr>
              <a:t>23% de bovin, 70% de porcin </a:t>
            </a:r>
          </a:p>
        </p:txBody>
      </p:sp>
      <p:sp>
        <p:nvSpPr>
          <p:cNvPr id="7" name="Ellipse 6"/>
          <p:cNvSpPr/>
          <p:nvPr/>
        </p:nvSpPr>
        <p:spPr>
          <a:xfrm>
            <a:off x="971600" y="4653136"/>
            <a:ext cx="1584176" cy="1296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txBox="1">
            <a:spLocks/>
          </p:cNvSpPr>
          <p:nvPr/>
        </p:nvSpPr>
        <p:spPr>
          <a:xfrm>
            <a:off x="1619672" y="260648"/>
            <a:ext cx="7340352" cy="504056"/>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rgbClr val="BF0D3E"/>
                </a:solidFill>
                <a:latin typeface="Arial Black" panose="020B0A04020102020204" pitchFamily="34" charset="0"/>
                <a:ea typeface="+mj-ea"/>
                <a:cs typeface="+mj-cs"/>
              </a:defRPr>
            </a:lvl1pPr>
          </a:lstStyle>
          <a:p>
            <a:pPr algn="ctr">
              <a:defRPr/>
            </a:pPr>
            <a:r>
              <a:rPr lang="fr-FR" altLang="fr-FR" sz="2800" dirty="0" smtClean="0">
                <a:solidFill>
                  <a:schemeClr val="bg1"/>
                </a:solidFill>
                <a:latin typeface="Calibri" panose="020F0502020204030204" pitchFamily="34" charset="0"/>
                <a:cs typeface="Calibri" panose="020F0502020204030204" pitchFamily="34" charset="0"/>
              </a:rPr>
              <a:t>Eléments de diagnostic territorial</a:t>
            </a:r>
            <a:endParaRPr lang="fr-FR" altLang="fr-FR"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530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1052736"/>
            <a:ext cx="8856984" cy="504056"/>
          </a:xfrm>
        </p:spPr>
        <p:txBody>
          <a:bodyPr/>
          <a:lstStyle/>
          <a:p>
            <a:pPr>
              <a:defRPr/>
            </a:pPr>
            <a:r>
              <a:rPr lang="fr-FR" altLang="fr-FR" sz="2800" b="1" dirty="0" smtClean="0">
                <a:latin typeface="Calibri" panose="020F0502020204030204" pitchFamily="34" charset="0"/>
                <a:cs typeface="Calibri" panose="020F0502020204030204" pitchFamily="34" charset="0"/>
              </a:rPr>
              <a:t>Les circuits de transformation et de commercialisation</a:t>
            </a:r>
            <a:endParaRPr lang="fr-FR" altLang="fr-FR" sz="2800" b="1"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113E254B-A1C4-4EEE-BFDC-43DFA4990B4D}" type="slidenum">
              <a:rPr lang="fr-FR" smtClean="0"/>
              <a:t>11</a:t>
            </a:fld>
            <a:endParaRPr lang="fr-FR"/>
          </a:p>
        </p:txBody>
      </p:sp>
      <p:sp>
        <p:nvSpPr>
          <p:cNvPr id="5" name="Sous-titre 4"/>
          <p:cNvSpPr>
            <a:spLocks noGrp="1"/>
          </p:cNvSpPr>
          <p:nvPr>
            <p:ph type="subTitle" idx="1"/>
          </p:nvPr>
        </p:nvSpPr>
        <p:spPr>
          <a:xfrm>
            <a:off x="107504" y="1556792"/>
            <a:ext cx="8856984" cy="694928"/>
          </a:xfrm>
        </p:spPr>
        <p:txBody>
          <a:bodyPr>
            <a:normAutofit/>
          </a:bodyPr>
          <a:lstStyle/>
          <a:p>
            <a:pPr marL="342900" indent="-342900" algn="just">
              <a:buBlip>
                <a:blip r:embed="rId3"/>
              </a:buBlip>
            </a:pPr>
            <a:r>
              <a:rPr lang="fr-FR" sz="1800" b="1" dirty="0">
                <a:solidFill>
                  <a:schemeClr val="tx1"/>
                </a:solidFill>
                <a:latin typeface="Calibri" panose="020F0502020204030204" pitchFamily="34" charset="0"/>
                <a:cs typeface="Calibri" panose="020F0502020204030204" pitchFamily="34" charset="0"/>
              </a:rPr>
              <a:t>L’essentiel des production est exporté</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487592"/>
            <a:ext cx="2376264" cy="1933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988840"/>
            <a:ext cx="2150169" cy="196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3495944"/>
            <a:ext cx="2088232" cy="201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èche vers le haut 5"/>
          <p:cNvSpPr/>
          <p:nvPr/>
        </p:nvSpPr>
        <p:spPr>
          <a:xfrm rot="18274642">
            <a:off x="2564139" y="3019347"/>
            <a:ext cx="609397" cy="11521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haut 11"/>
          <p:cNvSpPr/>
          <p:nvPr/>
        </p:nvSpPr>
        <p:spPr>
          <a:xfrm rot="14392264">
            <a:off x="2982074" y="4861995"/>
            <a:ext cx="609014" cy="11521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p:cNvSpPr/>
          <p:nvPr/>
        </p:nvSpPr>
        <p:spPr>
          <a:xfrm rot="5400000">
            <a:off x="6326896" y="4338400"/>
            <a:ext cx="522656" cy="11521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courbée vers le bas 7"/>
          <p:cNvSpPr/>
          <p:nvPr/>
        </p:nvSpPr>
        <p:spPr>
          <a:xfrm>
            <a:off x="4139952" y="2492896"/>
            <a:ext cx="1152128" cy="648072"/>
          </a:xfrm>
          <a:prstGeom prst="curved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4355976" y="2009180"/>
            <a:ext cx="720080" cy="369332"/>
          </a:xfrm>
          <a:prstGeom prst="rect">
            <a:avLst/>
          </a:prstGeom>
          <a:solidFill>
            <a:schemeClr val="accent5"/>
          </a:solidFill>
          <a:ln>
            <a:solidFill>
              <a:schemeClr val="accent5"/>
            </a:solidFill>
          </a:ln>
        </p:spPr>
        <p:txBody>
          <a:bodyPr wrap="square" rtlCol="0">
            <a:spAutoFit/>
          </a:bodyPr>
          <a:lstStyle/>
          <a:p>
            <a:r>
              <a:rPr lang="fr-FR" dirty="0" smtClean="0">
                <a:solidFill>
                  <a:schemeClr val="bg1"/>
                </a:solidFill>
              </a:rPr>
              <a:t>0,2%</a:t>
            </a:r>
            <a:endParaRPr lang="fr-FR" dirty="0">
              <a:solidFill>
                <a:schemeClr val="bg1"/>
              </a:solidFill>
            </a:endParaRPr>
          </a:p>
        </p:txBody>
      </p:sp>
      <p:sp>
        <p:nvSpPr>
          <p:cNvPr id="16" name="ZoneTexte 15"/>
          <p:cNvSpPr txBox="1"/>
          <p:nvPr/>
        </p:nvSpPr>
        <p:spPr>
          <a:xfrm>
            <a:off x="2562557" y="3410745"/>
            <a:ext cx="720080" cy="369332"/>
          </a:xfrm>
          <a:prstGeom prst="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fr-FR" dirty="0" smtClean="0">
                <a:solidFill>
                  <a:schemeClr val="bg1"/>
                </a:solidFill>
              </a:rPr>
              <a:t>14%</a:t>
            </a:r>
            <a:endParaRPr lang="fr-FR" dirty="0">
              <a:solidFill>
                <a:schemeClr val="bg1"/>
              </a:solidFill>
            </a:endParaRPr>
          </a:p>
        </p:txBody>
      </p:sp>
      <p:sp>
        <p:nvSpPr>
          <p:cNvPr id="17" name="ZoneTexte 16"/>
          <p:cNvSpPr txBox="1"/>
          <p:nvPr/>
        </p:nvSpPr>
        <p:spPr>
          <a:xfrm>
            <a:off x="3074997" y="5175792"/>
            <a:ext cx="720080" cy="369332"/>
          </a:xfrm>
          <a:prstGeom prst="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fr-FR" dirty="0" smtClean="0">
                <a:solidFill>
                  <a:schemeClr val="bg1"/>
                </a:solidFill>
              </a:rPr>
              <a:t>82%</a:t>
            </a:r>
            <a:endParaRPr lang="fr-FR" dirty="0">
              <a:solidFill>
                <a:schemeClr val="bg1"/>
              </a:solidFill>
            </a:endParaRPr>
          </a:p>
        </p:txBody>
      </p:sp>
      <p:sp>
        <p:nvSpPr>
          <p:cNvPr id="18" name="ZoneTexte 17"/>
          <p:cNvSpPr txBox="1"/>
          <p:nvPr/>
        </p:nvSpPr>
        <p:spPr>
          <a:xfrm>
            <a:off x="6125229" y="4700871"/>
            <a:ext cx="570027" cy="369332"/>
          </a:xfrm>
          <a:prstGeom prst="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fr-FR" dirty="0" smtClean="0">
                <a:solidFill>
                  <a:schemeClr val="bg1"/>
                </a:solidFill>
              </a:rPr>
              <a:t>3%</a:t>
            </a:r>
            <a:endParaRPr lang="fr-FR" dirty="0">
              <a:solidFill>
                <a:schemeClr val="bg1"/>
              </a:solidFill>
            </a:endParaRPr>
          </a:p>
        </p:txBody>
      </p:sp>
      <p:sp>
        <p:nvSpPr>
          <p:cNvPr id="10" name="ZoneTexte 9"/>
          <p:cNvSpPr txBox="1"/>
          <p:nvPr/>
        </p:nvSpPr>
        <p:spPr>
          <a:xfrm>
            <a:off x="6410242" y="1772816"/>
            <a:ext cx="2626254" cy="830997"/>
          </a:xfrm>
          <a:prstGeom prst="rect">
            <a:avLst/>
          </a:prstGeom>
          <a:solidFill>
            <a:schemeClr val="accent5"/>
          </a:solidFill>
          <a:ln>
            <a:solidFill>
              <a:schemeClr val="accent5">
                <a:lumMod val="20000"/>
                <a:lumOff val="80000"/>
              </a:schemeClr>
            </a:solidFill>
          </a:ln>
        </p:spPr>
        <p:txBody>
          <a:bodyPr wrap="square" rtlCol="0">
            <a:spAutoFit/>
          </a:bodyPr>
          <a:lstStyle/>
          <a:p>
            <a:pPr algn="ctr"/>
            <a:r>
              <a:rPr lang="fr-FR" sz="1600" dirty="0" smtClean="0">
                <a:solidFill>
                  <a:schemeClr val="bg1"/>
                </a:solidFill>
              </a:rPr>
              <a:t>Constat : il y a peu de produits aubois disponibles dans l’Aube. </a:t>
            </a:r>
            <a:endParaRPr lang="fr-FR" sz="1600" dirty="0">
              <a:solidFill>
                <a:schemeClr val="bg1"/>
              </a:solidFill>
            </a:endParaRPr>
          </a:p>
        </p:txBody>
      </p:sp>
      <p:cxnSp>
        <p:nvCxnSpPr>
          <p:cNvPr id="14" name="Connecteur droit avec flèche 13"/>
          <p:cNvCxnSpPr/>
          <p:nvPr/>
        </p:nvCxnSpPr>
        <p:spPr>
          <a:xfrm flipV="1">
            <a:off x="5292080" y="2188314"/>
            <a:ext cx="1118162" cy="628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51520" y="5545124"/>
            <a:ext cx="2617317" cy="584775"/>
          </a:xfrm>
          <a:prstGeom prst="rect">
            <a:avLst/>
          </a:prstGeom>
          <a:noFill/>
        </p:spPr>
        <p:txBody>
          <a:bodyPr wrap="square" rtlCol="0">
            <a:spAutoFit/>
          </a:bodyPr>
          <a:lstStyle/>
          <a:p>
            <a:pPr algn="ctr"/>
            <a:r>
              <a:rPr lang="fr-FR" sz="1600" b="1" dirty="0" smtClean="0">
                <a:solidFill>
                  <a:schemeClr val="accent2"/>
                </a:solidFill>
                <a:latin typeface="Calibri" panose="020F0502020204030204" pitchFamily="34" charset="0"/>
                <a:cs typeface="Calibri" panose="020F0502020204030204" pitchFamily="34" charset="0"/>
              </a:rPr>
              <a:t>UE</a:t>
            </a:r>
          </a:p>
          <a:p>
            <a:pPr algn="ctr"/>
            <a:r>
              <a:rPr lang="fr-FR" sz="1600" dirty="0" smtClean="0">
                <a:latin typeface="Calibri" panose="020F0502020204030204" pitchFamily="34" charset="0"/>
                <a:cs typeface="Calibri" panose="020F0502020204030204" pitchFamily="34" charset="0"/>
              </a:rPr>
              <a:t>(Allemagne, RU, Belgique)</a:t>
            </a:r>
            <a:endParaRPr lang="fr-FR" sz="1600" dirty="0">
              <a:latin typeface="Calibri" panose="020F0502020204030204" pitchFamily="34" charset="0"/>
              <a:cs typeface="Calibri" panose="020F0502020204030204" pitchFamily="34" charset="0"/>
            </a:endParaRPr>
          </a:p>
        </p:txBody>
      </p:sp>
      <p:sp>
        <p:nvSpPr>
          <p:cNvPr id="23" name="ZoneTexte 22"/>
          <p:cNvSpPr txBox="1"/>
          <p:nvPr/>
        </p:nvSpPr>
        <p:spPr>
          <a:xfrm>
            <a:off x="3407357" y="5989911"/>
            <a:ext cx="2617317" cy="830997"/>
          </a:xfrm>
          <a:prstGeom prst="rect">
            <a:avLst/>
          </a:prstGeom>
          <a:noFill/>
        </p:spPr>
        <p:txBody>
          <a:bodyPr wrap="square" rtlCol="0">
            <a:spAutoFit/>
          </a:bodyPr>
          <a:lstStyle/>
          <a:p>
            <a:pPr algn="ctr"/>
            <a:r>
              <a:rPr lang="fr-FR" sz="1600" u="sng" dirty="0" smtClean="0">
                <a:latin typeface="Calibri" panose="020F0502020204030204" pitchFamily="34" charset="0"/>
                <a:cs typeface="Calibri" panose="020F0502020204030204" pitchFamily="34" charset="0"/>
              </a:rPr>
              <a:t>Destination des productions agricoles et agroalimentaires du département </a:t>
            </a:r>
          </a:p>
        </p:txBody>
      </p:sp>
      <p:sp>
        <p:nvSpPr>
          <p:cNvPr id="20" name="Titre 1"/>
          <p:cNvSpPr txBox="1">
            <a:spLocks/>
          </p:cNvSpPr>
          <p:nvPr/>
        </p:nvSpPr>
        <p:spPr>
          <a:xfrm>
            <a:off x="1619672" y="260648"/>
            <a:ext cx="7340352" cy="504056"/>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rgbClr val="BF0D3E"/>
                </a:solidFill>
                <a:latin typeface="Arial Black" panose="020B0A04020102020204" pitchFamily="34" charset="0"/>
                <a:ea typeface="+mj-ea"/>
                <a:cs typeface="+mj-cs"/>
              </a:defRPr>
            </a:lvl1pPr>
          </a:lstStyle>
          <a:p>
            <a:pPr algn="ctr">
              <a:defRPr/>
            </a:pPr>
            <a:r>
              <a:rPr lang="fr-FR" altLang="fr-FR" sz="2800" dirty="0" smtClean="0">
                <a:solidFill>
                  <a:schemeClr val="bg1"/>
                </a:solidFill>
                <a:latin typeface="Calibri" panose="020F0502020204030204" pitchFamily="34" charset="0"/>
                <a:cs typeface="Calibri" panose="020F0502020204030204" pitchFamily="34" charset="0"/>
              </a:rPr>
              <a:t>Eléments de diagnostic territorial</a:t>
            </a:r>
            <a:endParaRPr lang="fr-FR" altLang="fr-FR"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7688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052736"/>
            <a:ext cx="7152214" cy="453489"/>
          </a:xfrm>
        </p:spPr>
        <p:txBody>
          <a:bodyPr/>
          <a:lstStyle/>
          <a:p>
            <a:pPr algn="ctr">
              <a:defRPr/>
            </a:pPr>
            <a:r>
              <a:rPr lang="fr-FR" altLang="fr-FR" sz="2800" b="1" dirty="0" smtClean="0">
                <a:solidFill>
                  <a:srgbClr val="BF0D3E"/>
                </a:solidFill>
                <a:latin typeface="Calibri" panose="020F0502020204030204" pitchFamily="34" charset="0"/>
                <a:cs typeface="Calibri" panose="020F0502020204030204" pitchFamily="34" charset="0"/>
              </a:rPr>
              <a:t>Les </a:t>
            </a:r>
            <a:r>
              <a:rPr lang="fr-FR" altLang="fr-FR" sz="2800" b="1" dirty="0">
                <a:solidFill>
                  <a:srgbClr val="BF0D3E"/>
                </a:solidFill>
                <a:latin typeface="Calibri" panose="020F0502020204030204" pitchFamily="34" charset="0"/>
                <a:cs typeface="Calibri" panose="020F0502020204030204" pitchFamily="34" charset="0"/>
              </a:rPr>
              <a:t>producteurs</a:t>
            </a:r>
            <a:r>
              <a:rPr lang="fr-FR" altLang="fr-FR" sz="2800" b="1" dirty="0" smtClean="0">
                <a:solidFill>
                  <a:srgbClr val="BF0D3E"/>
                </a:solidFill>
                <a:latin typeface="Calibri" panose="020F0502020204030204" pitchFamily="34" charset="0"/>
                <a:cs typeface="Calibri" panose="020F0502020204030204" pitchFamily="34" charset="0"/>
              </a:rPr>
              <a:t> en circuits courts </a:t>
            </a:r>
            <a:endParaRPr lang="fr-FR" altLang="fr-FR" sz="2800" b="1" dirty="0">
              <a:solidFill>
                <a:srgbClr val="BF0D3E"/>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sz="half" idx="1"/>
          </p:nvPr>
        </p:nvSpPr>
        <p:spPr>
          <a:xfrm>
            <a:off x="401812" y="1632663"/>
            <a:ext cx="4038600" cy="4525963"/>
          </a:xfrm>
        </p:spPr>
        <p:txBody>
          <a:bodyPr>
            <a:normAutofit fontScale="77500" lnSpcReduction="20000"/>
          </a:bodyPr>
          <a:lstStyle/>
          <a:p>
            <a:r>
              <a:rPr lang="fr-FR" sz="2700" dirty="0">
                <a:latin typeface="Calibri" panose="020F0502020204030204" pitchFamily="34" charset="0"/>
                <a:cs typeface="Calibri" panose="020F0502020204030204" pitchFamily="34" charset="0"/>
              </a:rPr>
              <a:t>Environ </a:t>
            </a:r>
            <a:r>
              <a:rPr lang="fr-FR" sz="2700" b="1" dirty="0">
                <a:latin typeface="Calibri" panose="020F0502020204030204" pitchFamily="34" charset="0"/>
                <a:cs typeface="Calibri" panose="020F0502020204030204" pitchFamily="34" charset="0"/>
              </a:rPr>
              <a:t>250 producteurs </a:t>
            </a:r>
            <a:r>
              <a:rPr lang="fr-FR" sz="2700" dirty="0">
                <a:latin typeface="Calibri" panose="020F0502020204030204" pitchFamily="34" charset="0"/>
                <a:cs typeface="Calibri" panose="020F0502020204030204" pitchFamily="34" charset="0"/>
              </a:rPr>
              <a:t>identifiés </a:t>
            </a:r>
            <a:endParaRPr lang="fr-FR" sz="2700" dirty="0" smtClean="0">
              <a:latin typeface="Calibri" panose="020F0502020204030204" pitchFamily="34" charset="0"/>
              <a:cs typeface="Calibri" panose="020F0502020204030204" pitchFamily="34" charset="0"/>
            </a:endParaRPr>
          </a:p>
          <a:p>
            <a:pPr marL="0" indent="0">
              <a:buNone/>
            </a:pPr>
            <a:endParaRPr lang="fr-FR" sz="2700" dirty="0">
              <a:latin typeface="Calibri" panose="020F0502020204030204" pitchFamily="34" charset="0"/>
              <a:cs typeface="Calibri" panose="020F0502020204030204" pitchFamily="34" charset="0"/>
            </a:endParaRPr>
          </a:p>
          <a:p>
            <a:r>
              <a:rPr lang="fr-FR" sz="2700" dirty="0" smtClean="0">
                <a:latin typeface="Calibri" panose="020F0502020204030204" pitchFamily="34" charset="0"/>
                <a:cs typeface="Calibri" panose="020F0502020204030204" pitchFamily="34" charset="0"/>
              </a:rPr>
              <a:t>4 magasins de producteurs </a:t>
            </a:r>
          </a:p>
          <a:p>
            <a:pPr marL="0" indent="0">
              <a:buNone/>
            </a:pPr>
            <a:endParaRPr lang="fr-FR" sz="2700" dirty="0">
              <a:latin typeface="Calibri" panose="020F0502020204030204" pitchFamily="34" charset="0"/>
              <a:cs typeface="Calibri" panose="020F0502020204030204" pitchFamily="34" charset="0"/>
            </a:endParaRPr>
          </a:p>
          <a:p>
            <a:r>
              <a:rPr lang="fr-FR" sz="2700" dirty="0">
                <a:latin typeface="Calibri" panose="020F0502020204030204" pitchFamily="34" charset="0"/>
                <a:cs typeface="Calibri" panose="020F0502020204030204" pitchFamily="34" charset="0"/>
              </a:rPr>
              <a:t>1 Drive fermier </a:t>
            </a:r>
            <a:r>
              <a:rPr lang="fr-FR" sz="2700" dirty="0" smtClean="0">
                <a:latin typeface="Calibri" panose="020F0502020204030204" pitchFamily="34" charset="0"/>
                <a:cs typeface="Calibri" panose="020F0502020204030204" pitchFamily="34" charset="0"/>
              </a:rPr>
              <a:t>(3</a:t>
            </a:r>
            <a:r>
              <a:rPr lang="fr-FR" sz="2700" baseline="30000" dirty="0" smtClean="0">
                <a:latin typeface="Calibri" panose="020F0502020204030204" pitchFamily="34" charset="0"/>
                <a:cs typeface="Calibri" panose="020F0502020204030204" pitchFamily="34" charset="0"/>
              </a:rPr>
              <a:t>ème</a:t>
            </a:r>
            <a:r>
              <a:rPr lang="fr-FR" sz="2700" dirty="0" smtClean="0">
                <a:latin typeface="Calibri" panose="020F0502020204030204" pitchFamily="34" charset="0"/>
                <a:cs typeface="Calibri" panose="020F0502020204030204" pitchFamily="34" charset="0"/>
              </a:rPr>
              <a:t> de France) comprenant 29 producteurs </a:t>
            </a:r>
          </a:p>
          <a:p>
            <a:pPr marL="0" indent="0">
              <a:buNone/>
            </a:pPr>
            <a:endParaRPr lang="fr-FR" sz="2700" dirty="0">
              <a:latin typeface="Calibri" panose="020F0502020204030204" pitchFamily="34" charset="0"/>
              <a:cs typeface="Calibri" panose="020F0502020204030204" pitchFamily="34" charset="0"/>
            </a:endParaRPr>
          </a:p>
          <a:p>
            <a:r>
              <a:rPr lang="fr-FR" sz="2700" dirty="0">
                <a:latin typeface="Calibri" panose="020F0502020204030204" pitchFamily="34" charset="0"/>
                <a:cs typeface="Calibri" panose="020F0502020204030204" pitchFamily="34" charset="0"/>
              </a:rPr>
              <a:t>11 distributeurs </a:t>
            </a:r>
            <a:r>
              <a:rPr lang="fr-FR" sz="2700" dirty="0" smtClean="0">
                <a:latin typeface="Calibri" panose="020F0502020204030204" pitchFamily="34" charset="0"/>
                <a:cs typeface="Calibri" panose="020F0502020204030204" pitchFamily="34" charset="0"/>
              </a:rPr>
              <a:t>automatiques</a:t>
            </a:r>
          </a:p>
          <a:p>
            <a:endParaRPr lang="fr-FR" sz="2700" dirty="0">
              <a:latin typeface="Calibri" panose="020F0502020204030204" pitchFamily="34" charset="0"/>
              <a:cs typeface="Calibri" panose="020F0502020204030204" pitchFamily="34" charset="0"/>
            </a:endParaRPr>
          </a:p>
          <a:p>
            <a:r>
              <a:rPr lang="fr-FR" sz="2700" dirty="0" smtClean="0">
                <a:latin typeface="Calibri" panose="020F0502020204030204" pitchFamily="34" charset="0"/>
                <a:cs typeface="Calibri" panose="020F0502020204030204" pitchFamily="34" charset="0"/>
              </a:rPr>
              <a:t>30 exploitations labellisées Bienvenue à la Ferme </a:t>
            </a:r>
            <a:endParaRPr lang="fr-FR" sz="2700" dirty="0">
              <a:latin typeface="Calibri" panose="020F0502020204030204" pitchFamily="34" charset="0"/>
              <a:cs typeface="Calibri" panose="020F0502020204030204" pitchFamily="34" charset="0"/>
            </a:endParaRPr>
          </a:p>
          <a:p>
            <a:pPr marL="0" indent="0">
              <a:buNone/>
            </a:pPr>
            <a:endParaRPr lang="fr-FR" dirty="0" smtClean="0">
              <a:latin typeface="Calibri" panose="020F0502020204030204" pitchFamily="34" charset="0"/>
              <a:cs typeface="Calibri" panose="020F0502020204030204" pitchFamily="34" charset="0"/>
            </a:endParaRPr>
          </a:p>
        </p:txBody>
      </p:sp>
      <p:sp>
        <p:nvSpPr>
          <p:cNvPr id="5" name="Espace réservé du contenu 4"/>
          <p:cNvSpPr>
            <a:spLocks noGrp="1"/>
          </p:cNvSpPr>
          <p:nvPr>
            <p:ph sz="half" idx="2"/>
          </p:nvPr>
        </p:nvSpPr>
        <p:spPr>
          <a:xfrm>
            <a:off x="4660280" y="1412776"/>
            <a:ext cx="4038600" cy="4525963"/>
          </a:xfrm>
          <a:solidFill>
            <a:schemeClr val="bg1"/>
          </a:solidFill>
          <a:ln>
            <a:solidFill>
              <a:schemeClr val="bg1"/>
            </a:solidFill>
          </a:ln>
        </p:spPr>
        <p:txBody>
          <a:bodyPr>
            <a:normAutofit fontScale="77500" lnSpcReduction="20000"/>
          </a:bodyPr>
          <a:lstStyle/>
          <a:p>
            <a:pPr algn="ctr">
              <a:lnSpc>
                <a:spcPct val="150000"/>
              </a:lnSpc>
            </a:pPr>
            <a:r>
              <a:rPr lang="fr-FR" b="1" dirty="0">
                <a:latin typeface="Calibri" panose="020F0502020204030204" pitchFamily="34" charset="0"/>
                <a:cs typeface="Calibri" panose="020F0502020204030204" pitchFamily="34" charset="0"/>
              </a:rPr>
              <a:t>Circuits de commercialisation </a:t>
            </a:r>
          </a:p>
          <a:p>
            <a:pPr>
              <a:buFont typeface="Arial" panose="020B0604020202020204" pitchFamily="34" charset="0"/>
              <a:buChar char="•"/>
            </a:pPr>
            <a:r>
              <a:rPr lang="fr-FR" sz="2700" dirty="0">
                <a:latin typeface="Calibri" panose="020F0502020204030204" pitchFamily="34" charset="0"/>
                <a:cs typeface="Calibri" panose="020F0502020204030204" pitchFamily="34" charset="0"/>
              </a:rPr>
              <a:t>À la ferme</a:t>
            </a:r>
          </a:p>
          <a:p>
            <a:pPr>
              <a:buFont typeface="Arial" panose="020B0604020202020204" pitchFamily="34" charset="0"/>
              <a:buChar char="•"/>
            </a:pPr>
            <a:r>
              <a:rPr lang="fr-FR" sz="2700" dirty="0">
                <a:latin typeface="Calibri" panose="020F0502020204030204" pitchFamily="34" charset="0"/>
                <a:cs typeface="Calibri" panose="020F0502020204030204" pitchFamily="34" charset="0"/>
              </a:rPr>
              <a:t>Drive </a:t>
            </a:r>
          </a:p>
          <a:p>
            <a:pPr>
              <a:buFont typeface="Arial" panose="020B0604020202020204" pitchFamily="34" charset="0"/>
              <a:buChar char="•"/>
            </a:pPr>
            <a:r>
              <a:rPr lang="fr-FR" sz="2700" dirty="0" smtClean="0">
                <a:latin typeface="Calibri" panose="020F0502020204030204" pitchFamily="34" charset="0"/>
                <a:cs typeface="Calibri" panose="020F0502020204030204" pitchFamily="34" charset="0"/>
              </a:rPr>
              <a:t>Magasins</a:t>
            </a:r>
          </a:p>
          <a:p>
            <a:pPr>
              <a:buFont typeface="Arial" panose="020B0604020202020204" pitchFamily="34" charset="0"/>
              <a:buChar char="•"/>
            </a:pPr>
            <a:r>
              <a:rPr lang="fr-FR" sz="2700" dirty="0" smtClean="0">
                <a:latin typeface="Calibri" panose="020F0502020204030204" pitchFamily="34" charset="0"/>
                <a:cs typeface="Calibri" panose="020F0502020204030204" pitchFamily="34" charset="0"/>
              </a:rPr>
              <a:t>Restauration collective </a:t>
            </a:r>
            <a:endParaRPr lang="fr-FR" sz="2700" dirty="0">
              <a:latin typeface="Calibri" panose="020F0502020204030204" pitchFamily="34" charset="0"/>
              <a:cs typeface="Calibri" panose="020F0502020204030204" pitchFamily="34" charset="0"/>
            </a:endParaRPr>
          </a:p>
          <a:p>
            <a:pPr>
              <a:buFont typeface="Arial" panose="020B0604020202020204" pitchFamily="34" charset="0"/>
              <a:buChar char="•"/>
            </a:pPr>
            <a:r>
              <a:rPr lang="fr-FR" sz="2700" dirty="0">
                <a:latin typeface="Calibri" panose="020F0502020204030204" pitchFamily="34" charset="0"/>
                <a:cs typeface="Calibri" panose="020F0502020204030204" pitchFamily="34" charset="0"/>
              </a:rPr>
              <a:t>Epiceries locales </a:t>
            </a:r>
          </a:p>
          <a:p>
            <a:pPr>
              <a:buFont typeface="Arial" panose="020B0604020202020204" pitchFamily="34" charset="0"/>
              <a:buChar char="•"/>
            </a:pPr>
            <a:r>
              <a:rPr lang="fr-FR" sz="2700" dirty="0">
                <a:latin typeface="Calibri" panose="020F0502020204030204" pitchFamily="34" charset="0"/>
                <a:cs typeface="Calibri" panose="020F0502020204030204" pitchFamily="34" charset="0"/>
              </a:rPr>
              <a:t>GMS</a:t>
            </a:r>
          </a:p>
          <a:p>
            <a:pPr>
              <a:buFont typeface="Arial" panose="020B0604020202020204" pitchFamily="34" charset="0"/>
              <a:buChar char="•"/>
            </a:pPr>
            <a:r>
              <a:rPr lang="fr-FR" sz="2700" dirty="0" err="1">
                <a:latin typeface="Calibri" panose="020F0502020204030204" pitchFamily="34" charset="0"/>
                <a:cs typeface="Calibri" panose="020F0502020204030204" pitchFamily="34" charset="0"/>
              </a:rPr>
              <a:t>Locavor</a:t>
            </a:r>
            <a:r>
              <a:rPr lang="fr-FR" sz="2700" dirty="0">
                <a:latin typeface="Calibri" panose="020F0502020204030204" pitchFamily="34" charset="0"/>
                <a:cs typeface="Calibri" panose="020F0502020204030204" pitchFamily="34" charset="0"/>
              </a:rPr>
              <a:t> </a:t>
            </a:r>
          </a:p>
          <a:p>
            <a:pPr>
              <a:buFont typeface="Arial" panose="020B0604020202020204" pitchFamily="34" charset="0"/>
              <a:buChar char="•"/>
            </a:pPr>
            <a:r>
              <a:rPr lang="fr-FR" sz="2700" dirty="0">
                <a:latin typeface="Calibri" panose="020F0502020204030204" pitchFamily="34" charset="0"/>
                <a:cs typeface="Calibri" panose="020F0502020204030204" pitchFamily="34" charset="0"/>
              </a:rPr>
              <a:t>Distributeurs automatiques</a:t>
            </a:r>
          </a:p>
          <a:p>
            <a:pPr>
              <a:buFont typeface="Arial" panose="020B0604020202020204" pitchFamily="34" charset="0"/>
              <a:buChar char="•"/>
            </a:pPr>
            <a:r>
              <a:rPr lang="fr-FR" sz="2700" dirty="0">
                <a:latin typeface="Calibri" panose="020F0502020204030204" pitchFamily="34" charset="0"/>
                <a:cs typeface="Calibri" panose="020F0502020204030204" pitchFamily="34" charset="0"/>
              </a:rPr>
              <a:t>Marchés </a:t>
            </a:r>
          </a:p>
          <a:p>
            <a:pPr>
              <a:buFont typeface="Arial" panose="020B0604020202020204" pitchFamily="34" charset="0"/>
              <a:buChar char="•"/>
            </a:pPr>
            <a:r>
              <a:rPr lang="fr-FR" sz="2700" dirty="0">
                <a:latin typeface="Calibri" panose="020F0502020204030204" pitchFamily="34" charset="0"/>
                <a:cs typeface="Calibri" panose="020F0502020204030204" pitchFamily="34" charset="0"/>
              </a:rPr>
              <a:t>Paniers </a:t>
            </a:r>
          </a:p>
          <a:p>
            <a:pPr>
              <a:buFont typeface="Arial" panose="020B0604020202020204" pitchFamily="34" charset="0"/>
              <a:buChar char="•"/>
            </a:pPr>
            <a:r>
              <a:rPr lang="fr-FR" sz="2700" dirty="0">
                <a:latin typeface="Calibri" panose="020F0502020204030204" pitchFamily="34" charset="0"/>
                <a:cs typeface="Calibri" panose="020F0502020204030204" pitchFamily="34" charset="0"/>
              </a:rPr>
              <a:t>Ruche </a:t>
            </a:r>
          </a:p>
          <a:p>
            <a:endParaRPr lang="fr-FR" dirty="0"/>
          </a:p>
        </p:txBody>
      </p:sp>
      <p:sp>
        <p:nvSpPr>
          <p:cNvPr id="4" name="Espace réservé du numéro de diapositive 3"/>
          <p:cNvSpPr>
            <a:spLocks noGrp="1"/>
          </p:cNvSpPr>
          <p:nvPr>
            <p:ph type="sldNum" sz="quarter" idx="12"/>
          </p:nvPr>
        </p:nvSpPr>
        <p:spPr/>
        <p:txBody>
          <a:bodyPr/>
          <a:lstStyle/>
          <a:p>
            <a:fld id="{113E254B-A1C4-4EEE-BFDC-43DFA4990B4D}" type="slidenum">
              <a:rPr lang="fr-FR" smtClean="0"/>
              <a:t>12</a:t>
            </a:fld>
            <a:endParaRPr lang="fr-FR" dirty="0"/>
          </a:p>
        </p:txBody>
      </p:sp>
      <p:sp>
        <p:nvSpPr>
          <p:cNvPr id="7" name="ZoneTexte 6"/>
          <p:cNvSpPr txBox="1"/>
          <p:nvPr/>
        </p:nvSpPr>
        <p:spPr>
          <a:xfrm>
            <a:off x="611560" y="5590479"/>
            <a:ext cx="8028384" cy="1138773"/>
          </a:xfrm>
          <a:prstGeom prst="rect">
            <a:avLst/>
          </a:prstGeom>
          <a:solidFill>
            <a:srgbClr val="BF0D3E"/>
          </a:solidFill>
          <a:ln>
            <a:solidFill>
              <a:schemeClr val="accent3"/>
            </a:solidFill>
          </a:ln>
        </p:spPr>
        <p:txBody>
          <a:bodyPr wrap="square" rtlCol="0">
            <a:spAutoFit/>
          </a:bodyPr>
          <a:lstStyle/>
          <a:p>
            <a:pPr algn="ctr"/>
            <a:r>
              <a:rPr lang="fr-FR" b="1" dirty="0">
                <a:solidFill>
                  <a:schemeClr val="bg1"/>
                </a:solidFill>
                <a:latin typeface="Calibri" panose="020F0502020204030204" pitchFamily="34" charset="0"/>
                <a:cs typeface="Calibri" panose="020F0502020204030204" pitchFamily="34" charset="0"/>
              </a:rPr>
              <a:t>Seulement 5% des exploitations auboises sont impliquées dans des circuits courts mais près de 10 % si on exclu la viticulture Auboise qui transforme et vend en partie en direct sa production notamment les récoltant manipulant. </a:t>
            </a:r>
            <a:endParaRPr lang="fr-FR" b="1" dirty="0" smtClean="0">
              <a:solidFill>
                <a:schemeClr val="bg1"/>
              </a:solidFill>
              <a:latin typeface="Calibri" panose="020F0502020204030204" pitchFamily="34" charset="0"/>
              <a:cs typeface="Calibri" panose="020F0502020204030204" pitchFamily="34" charset="0"/>
            </a:endParaRPr>
          </a:p>
          <a:p>
            <a:pPr algn="ctr"/>
            <a:r>
              <a:rPr lang="fr-FR" sz="1400" b="1" dirty="0" smtClean="0">
                <a:solidFill>
                  <a:schemeClr val="bg1"/>
                </a:solidFill>
                <a:latin typeface="Calibri" panose="020F0502020204030204" pitchFamily="34" charset="0"/>
                <a:cs typeface="Calibri" panose="020F0502020204030204" pitchFamily="34" charset="0"/>
              </a:rPr>
              <a:t>(</a:t>
            </a:r>
            <a:r>
              <a:rPr lang="fr-FR" sz="1400" b="1" dirty="0">
                <a:solidFill>
                  <a:schemeClr val="bg1"/>
                </a:solidFill>
                <a:latin typeface="Calibri" panose="020F0502020204030204" pitchFamily="34" charset="0"/>
                <a:cs typeface="Calibri" panose="020F0502020204030204" pitchFamily="34" charset="0"/>
              </a:rPr>
              <a:t>Moyenne nationale : 20,8%) </a:t>
            </a:r>
            <a:endParaRPr lang="fr-FR" sz="1400" dirty="0">
              <a:solidFill>
                <a:schemeClr val="bg1"/>
              </a:solidFill>
              <a:latin typeface="Calibri" panose="020F0502020204030204" pitchFamily="34" charset="0"/>
              <a:cs typeface="Calibri" panose="020F0502020204030204" pitchFamily="34" charset="0"/>
            </a:endParaRPr>
          </a:p>
        </p:txBody>
      </p:sp>
      <p:sp>
        <p:nvSpPr>
          <p:cNvPr id="10" name="Titre 1"/>
          <p:cNvSpPr txBox="1">
            <a:spLocks/>
          </p:cNvSpPr>
          <p:nvPr/>
        </p:nvSpPr>
        <p:spPr>
          <a:xfrm>
            <a:off x="1619672" y="260648"/>
            <a:ext cx="7340352" cy="504056"/>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rgbClr val="BF0D3E"/>
                </a:solidFill>
                <a:latin typeface="Arial Black" panose="020B0A04020102020204" pitchFamily="34" charset="0"/>
                <a:ea typeface="+mj-ea"/>
                <a:cs typeface="+mj-cs"/>
              </a:defRPr>
            </a:lvl1pPr>
          </a:lstStyle>
          <a:p>
            <a:pPr algn="ctr">
              <a:defRPr/>
            </a:pPr>
            <a:r>
              <a:rPr lang="fr-FR" altLang="fr-FR" sz="2800" dirty="0" smtClean="0">
                <a:solidFill>
                  <a:schemeClr val="bg1"/>
                </a:solidFill>
                <a:latin typeface="Calibri" panose="020F0502020204030204" pitchFamily="34" charset="0"/>
                <a:cs typeface="Calibri" panose="020F0502020204030204" pitchFamily="34" charset="0"/>
              </a:rPr>
              <a:t>Eléments de diagnostic territorial</a:t>
            </a:r>
            <a:endParaRPr lang="fr-FR" altLang="fr-FR"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738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13E254B-A1C4-4EEE-BFDC-43DFA4990B4D}" type="slidenum">
              <a:rPr lang="fr-FR" smtClean="0"/>
              <a:t>13</a:t>
            </a:fld>
            <a:endParaRPr lang="fr-FR"/>
          </a:p>
        </p:txBody>
      </p:sp>
      <p:graphicFrame>
        <p:nvGraphicFramePr>
          <p:cNvPr id="7" name="Diagramme 6"/>
          <p:cNvGraphicFramePr/>
          <p:nvPr>
            <p:extLst>
              <p:ext uri="{D42A27DB-BD31-4B8C-83A1-F6EECF244321}">
                <p14:modId xmlns:p14="http://schemas.microsoft.com/office/powerpoint/2010/main" val="23145875"/>
              </p:ext>
            </p:extLst>
          </p:nvPr>
        </p:nvGraphicFramePr>
        <p:xfrm>
          <a:off x="367544" y="1495302"/>
          <a:ext cx="833690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1"/>
          <p:cNvSpPr txBox="1">
            <a:spLocks/>
          </p:cNvSpPr>
          <p:nvPr/>
        </p:nvSpPr>
        <p:spPr>
          <a:xfrm>
            <a:off x="1619672" y="260648"/>
            <a:ext cx="7340352" cy="648072"/>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rgbClr val="BF0D3E"/>
                </a:solidFill>
                <a:latin typeface="Arial Black" panose="020B0A04020102020204" pitchFamily="34" charset="0"/>
                <a:ea typeface="+mj-ea"/>
                <a:cs typeface="+mj-cs"/>
              </a:defRPr>
            </a:lvl1pPr>
          </a:lstStyle>
          <a:p>
            <a:pPr algn="ctr">
              <a:defRPr/>
            </a:pPr>
            <a:r>
              <a:rPr lang="fr-FR" altLang="fr-FR" sz="2800" dirty="0">
                <a:solidFill>
                  <a:schemeClr val="bg1"/>
                </a:solidFill>
                <a:latin typeface="Calibri" panose="020F0502020204030204" pitchFamily="34" charset="0"/>
                <a:cs typeface="Calibri" panose="020F0502020204030204" pitchFamily="34" charset="0"/>
              </a:rPr>
              <a:t>Conclusion de nos éléments de diagnostic territorial </a:t>
            </a:r>
          </a:p>
        </p:txBody>
      </p:sp>
      <p:sp>
        <p:nvSpPr>
          <p:cNvPr id="2" name="ZoneTexte 1"/>
          <p:cNvSpPr txBox="1"/>
          <p:nvPr/>
        </p:nvSpPr>
        <p:spPr>
          <a:xfrm>
            <a:off x="1043608" y="1005037"/>
            <a:ext cx="7200800" cy="461665"/>
          </a:xfrm>
          <a:prstGeom prst="rect">
            <a:avLst/>
          </a:prstGeom>
          <a:noFill/>
        </p:spPr>
        <p:txBody>
          <a:bodyPr wrap="square" rtlCol="0">
            <a:spAutoFit/>
          </a:bodyPr>
          <a:lstStyle/>
          <a:p>
            <a:pPr algn="ctr"/>
            <a:r>
              <a:rPr lang="fr-FR" sz="2400" b="1" dirty="0" smtClean="0">
                <a:latin typeface="Calibri" panose="020F0502020204030204" pitchFamily="34" charset="0"/>
                <a:cs typeface="Calibri" panose="020F0502020204030204" pitchFamily="34" charset="0"/>
              </a:rPr>
              <a:t>Un département aubois riche </a:t>
            </a:r>
            <a:endParaRPr lang="fr-FR" sz="2400" b="1" dirty="0">
              <a:latin typeface="Calibri" panose="020F0502020204030204" pitchFamily="34" charset="0"/>
              <a:cs typeface="Calibri" panose="020F0502020204030204" pitchFamily="34" charset="0"/>
            </a:endParaRPr>
          </a:p>
        </p:txBody>
      </p:sp>
      <p:sp>
        <p:nvSpPr>
          <p:cNvPr id="6" name="ZoneTexte 5"/>
          <p:cNvSpPr txBox="1"/>
          <p:nvPr/>
        </p:nvSpPr>
        <p:spPr>
          <a:xfrm>
            <a:off x="647564" y="5229200"/>
            <a:ext cx="7992888" cy="1477328"/>
          </a:xfrm>
          <a:prstGeom prst="rect">
            <a:avLst/>
          </a:prstGeom>
          <a:noFill/>
        </p:spPr>
        <p:txBody>
          <a:bodyPr wrap="square" rtlCol="0">
            <a:spAutoFit/>
          </a:bodyPr>
          <a:lstStyle/>
          <a:p>
            <a:pPr algn="just"/>
            <a:r>
              <a:rPr lang="fr-FR" dirty="0" smtClean="0">
                <a:latin typeface="Calibri" panose="020F0502020204030204" pitchFamily="34" charset="0"/>
                <a:cs typeface="Calibri" panose="020F0502020204030204" pitchFamily="34" charset="0"/>
              </a:rPr>
              <a:t>Un objectif : amplifier le phénomène pour que l’ensemble de la population locale puisse accéder à des produits locaux pour </a:t>
            </a:r>
          </a:p>
          <a:p>
            <a:pPr algn="just"/>
            <a:r>
              <a:rPr lang="fr-FR" dirty="0">
                <a:latin typeface="Calibri" panose="020F0502020204030204" pitchFamily="34" charset="0"/>
                <a:cs typeface="Calibri" panose="020F0502020204030204" pitchFamily="34" charset="0"/>
              </a:rPr>
              <a:t>-</a:t>
            </a:r>
            <a:r>
              <a:rPr lang="fr-FR" dirty="0" smtClean="0">
                <a:latin typeface="Calibri" panose="020F0502020204030204" pitchFamily="34" charset="0"/>
                <a:cs typeface="Calibri" panose="020F0502020204030204" pitchFamily="34" charset="0"/>
              </a:rPr>
              <a:t>créer de la valeur dans les territoires et renforcer le lien entre agriculture et citoyen</a:t>
            </a:r>
          </a:p>
          <a:p>
            <a:pPr algn="just"/>
            <a:r>
              <a:rPr lang="fr-FR" dirty="0" smtClean="0">
                <a:latin typeface="Calibri" panose="020F0502020204030204" pitchFamily="34" charset="0"/>
                <a:cs typeface="Calibri" panose="020F0502020204030204" pitchFamily="34" charset="0"/>
              </a:rPr>
              <a:t>-contribuer abaisser l’impact environnemental de l’alimentation </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3542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6437" y="2204864"/>
            <a:ext cx="7772400" cy="1500187"/>
          </a:xfrm>
        </p:spPr>
        <p:txBody>
          <a:bodyPr anchor="ctr"/>
          <a:lstStyle/>
          <a:p>
            <a:pPr algn="ctr"/>
            <a:r>
              <a:rPr lang="fr-FR" sz="4000" b="1" dirty="0" smtClean="0">
                <a:latin typeface="Calibri" panose="020F0502020204030204" pitchFamily="34" charset="0"/>
                <a:cs typeface="Calibri" panose="020F0502020204030204" pitchFamily="34" charset="0"/>
              </a:rPr>
              <a:t>Présentation du PAT de l’Aube</a:t>
            </a:r>
            <a:endParaRPr lang="fr-FR"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9093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altLang="fr-FR" sz="2800" b="1" dirty="0" smtClean="0">
                <a:solidFill>
                  <a:schemeClr val="bg1"/>
                </a:solidFill>
                <a:latin typeface="Calibri" panose="020F0502020204030204" pitchFamily="34" charset="0"/>
                <a:cs typeface="Calibri" panose="020F0502020204030204" pitchFamily="34" charset="0"/>
              </a:rPr>
              <a:t>Présentation du PAT de l’Aube</a:t>
            </a:r>
            <a:endParaRPr lang="fr-FR" altLang="fr-FR" sz="2800" b="1" dirty="0">
              <a:solidFill>
                <a:schemeClr val="bg1"/>
              </a:solidFill>
              <a:latin typeface="Calibri" panose="020F0502020204030204" pitchFamily="34" charset="0"/>
              <a:cs typeface="Calibri" panose="020F0502020204030204" pitchFamily="34" charset="0"/>
            </a:endParaRPr>
          </a:p>
        </p:txBody>
      </p:sp>
      <p:sp>
        <p:nvSpPr>
          <p:cNvPr id="5" name="Espace réservé du contenu 4"/>
          <p:cNvSpPr>
            <a:spLocks noGrp="1"/>
          </p:cNvSpPr>
          <p:nvPr>
            <p:ph idx="1"/>
          </p:nvPr>
        </p:nvSpPr>
        <p:spPr>
          <a:xfrm>
            <a:off x="251520" y="1196752"/>
            <a:ext cx="8496944" cy="5184576"/>
          </a:xfrm>
        </p:spPr>
        <p:txBody>
          <a:bodyPr>
            <a:noAutofit/>
          </a:bodyPr>
          <a:lstStyle/>
          <a:p>
            <a:pPr marL="0" indent="0" algn="just">
              <a:lnSpc>
                <a:spcPct val="80000"/>
              </a:lnSpc>
              <a:buNone/>
              <a:defRPr/>
            </a:pPr>
            <a:r>
              <a:rPr lang="fr-FR" sz="2000" dirty="0">
                <a:latin typeface="Calibri" panose="020F0502020204030204" pitchFamily="34" charset="0"/>
                <a:cs typeface="Calibri" panose="020F0502020204030204" pitchFamily="34" charset="0"/>
              </a:rPr>
              <a:t>Une </a:t>
            </a:r>
            <a:r>
              <a:rPr lang="fr-FR" sz="2000" b="1" dirty="0">
                <a:latin typeface="Calibri" panose="020F0502020204030204" pitchFamily="34" charset="0"/>
                <a:cs typeface="Calibri" panose="020F0502020204030204" pitchFamily="34" charset="0"/>
              </a:rPr>
              <a:t>démarche de politique alimentaire </a:t>
            </a:r>
            <a:r>
              <a:rPr lang="fr-FR" sz="2000" dirty="0" smtClean="0">
                <a:latin typeface="Calibri" panose="020F0502020204030204" pitchFamily="34" charset="0"/>
                <a:cs typeface="Calibri" panose="020F0502020204030204" pitchFamily="34" charset="0"/>
              </a:rPr>
              <a:t>engagée </a:t>
            </a:r>
            <a:r>
              <a:rPr lang="fr-FR" sz="2000" dirty="0">
                <a:latin typeface="Calibri" panose="020F0502020204030204" pitchFamily="34" charset="0"/>
                <a:cs typeface="Calibri" panose="020F0502020204030204" pitchFamily="34" charset="0"/>
              </a:rPr>
              <a:t>depuis plusieurs mois par différents acteurs du territoire  : </a:t>
            </a:r>
          </a:p>
          <a:p>
            <a:pPr algn="just">
              <a:lnSpc>
                <a:spcPct val="80000"/>
              </a:lnSpc>
              <a:defRPr/>
            </a:pPr>
            <a:endParaRPr lang="fr-FR" sz="2000" dirty="0">
              <a:latin typeface="Calibri" panose="020F0502020204030204" pitchFamily="34" charset="0"/>
              <a:cs typeface="Calibri" panose="020F0502020204030204" pitchFamily="34" charset="0"/>
            </a:endParaRPr>
          </a:p>
          <a:p>
            <a:pPr algn="just">
              <a:lnSpc>
                <a:spcPct val="80000"/>
              </a:lnSpc>
              <a:defRPr/>
            </a:pPr>
            <a:r>
              <a:rPr lang="fr-FR" sz="2000" dirty="0">
                <a:latin typeface="Calibri" panose="020F0502020204030204" pitchFamily="34" charset="0"/>
                <a:cs typeface="Calibri" panose="020F0502020204030204" pitchFamily="34" charset="0"/>
              </a:rPr>
              <a:t>La Chambre d’agriculture (CA), soutenu par le Département, avec la réalisation de diagnostic de territoires et la mobilisation des acteurs,</a:t>
            </a:r>
          </a:p>
          <a:p>
            <a:pPr algn="just">
              <a:lnSpc>
                <a:spcPct val="80000"/>
              </a:lnSpc>
              <a:defRPr/>
            </a:pPr>
            <a:r>
              <a:rPr lang="fr-FR" sz="2000" dirty="0">
                <a:latin typeface="Calibri" panose="020F0502020204030204" pitchFamily="34" charset="0"/>
                <a:cs typeface="Calibri" panose="020F0502020204030204" pitchFamily="34" charset="0"/>
              </a:rPr>
              <a:t>Le PNRFO, engagé depuis 2016 dans la cadre d’un PAT labellisé,</a:t>
            </a:r>
          </a:p>
          <a:p>
            <a:pPr algn="just">
              <a:lnSpc>
                <a:spcPct val="80000"/>
              </a:lnSpc>
              <a:defRPr/>
            </a:pPr>
            <a:r>
              <a:rPr lang="fr-FR" sz="2000" dirty="0">
                <a:latin typeface="Calibri" panose="020F0502020204030204" pitchFamily="34" charset="0"/>
                <a:cs typeface="Calibri" panose="020F0502020204030204" pitchFamily="34" charset="0"/>
              </a:rPr>
              <a:t>TCM et certaines communautés de communes du territoire avec des actions concrètes favorisant la distribution de produits locaux sur le territoire</a:t>
            </a:r>
          </a:p>
          <a:p>
            <a:pPr algn="just">
              <a:lnSpc>
                <a:spcPct val="80000"/>
              </a:lnSpc>
              <a:defRPr/>
            </a:pPr>
            <a:endParaRPr lang="fr-FR" sz="2000" dirty="0">
              <a:latin typeface="Calibri" panose="020F0502020204030204" pitchFamily="34" charset="0"/>
              <a:cs typeface="Calibri" panose="020F0502020204030204" pitchFamily="34" charset="0"/>
            </a:endParaRPr>
          </a:p>
          <a:p>
            <a:pPr algn="just">
              <a:lnSpc>
                <a:spcPct val="80000"/>
              </a:lnSpc>
              <a:defRPr/>
            </a:pPr>
            <a:r>
              <a:rPr lang="fr-FR" sz="2000" b="1" dirty="0">
                <a:latin typeface="Calibri" panose="020F0502020204030204" pitchFamily="34" charset="0"/>
                <a:cs typeface="Calibri" panose="020F0502020204030204" pitchFamily="34" charset="0"/>
              </a:rPr>
              <a:t>Un projet de labellisation PAT </a:t>
            </a:r>
            <a:r>
              <a:rPr lang="fr-FR" sz="2000" dirty="0">
                <a:latin typeface="Calibri" panose="020F0502020204030204" pitchFamily="34" charset="0"/>
                <a:cs typeface="Calibri" panose="020F0502020204030204" pitchFamily="34" charset="0"/>
              </a:rPr>
              <a:t>par la Chambre d’agriculture finalement porté par le Département au printemps 2021,</a:t>
            </a:r>
          </a:p>
          <a:p>
            <a:pPr marL="0" indent="0" algn="just">
              <a:lnSpc>
                <a:spcPct val="80000"/>
              </a:lnSpc>
              <a:buNone/>
              <a:defRPr/>
            </a:pPr>
            <a:endParaRPr lang="fr-FR" sz="2000" dirty="0">
              <a:latin typeface="Calibri" panose="020F0502020204030204" pitchFamily="34" charset="0"/>
              <a:cs typeface="Calibri" panose="020F0502020204030204" pitchFamily="34" charset="0"/>
            </a:endParaRPr>
          </a:p>
          <a:p>
            <a:pPr algn="just">
              <a:lnSpc>
                <a:spcPct val="80000"/>
              </a:lnSpc>
              <a:defRPr/>
            </a:pPr>
            <a:r>
              <a:rPr lang="fr-FR" sz="2000" b="1" dirty="0">
                <a:latin typeface="Calibri" panose="020F0502020204030204" pitchFamily="34" charset="0"/>
                <a:cs typeface="Calibri" panose="020F0502020204030204" pitchFamily="34" charset="0"/>
              </a:rPr>
              <a:t>Une labellisation du PAT de l’Aube par le Ministère de l’Agriculture, de l’Alimentation et de la Forêt </a:t>
            </a:r>
            <a:r>
              <a:rPr lang="fr-FR" sz="2000" dirty="0">
                <a:latin typeface="Calibri" panose="020F0502020204030204" pitchFamily="34" charset="0"/>
                <a:cs typeface="Calibri" panose="020F0502020204030204" pitchFamily="34" charset="0"/>
              </a:rPr>
              <a:t>à l’été 2021 avec l’octroi d’une subvention de 80 000 € pour 3 ans</a:t>
            </a:r>
          </a:p>
          <a:p>
            <a:pPr algn="just">
              <a:lnSpc>
                <a:spcPct val="80000"/>
              </a:lnSpc>
              <a:defRPr/>
            </a:pPr>
            <a:endParaRPr lang="fr-FR" sz="2000" dirty="0">
              <a:latin typeface="Calibri" panose="020F0502020204030204" pitchFamily="34" charset="0"/>
              <a:cs typeface="Calibri" panose="020F0502020204030204" pitchFamily="34" charset="0"/>
            </a:endParaRPr>
          </a:p>
          <a:p>
            <a:pPr algn="just">
              <a:lnSpc>
                <a:spcPct val="80000"/>
              </a:lnSpc>
              <a:defRPr/>
            </a:pPr>
            <a:r>
              <a:rPr lang="fr-FR" sz="2000" b="1" dirty="0">
                <a:latin typeface="Calibri" panose="020F0502020204030204" pitchFamily="34" charset="0"/>
                <a:cs typeface="Calibri" panose="020F0502020204030204" pitchFamily="34" charset="0"/>
              </a:rPr>
              <a:t>Un partenariat fort</a:t>
            </a:r>
            <a:r>
              <a:rPr lang="fr-FR" sz="2000" dirty="0">
                <a:latin typeface="Calibri" panose="020F0502020204030204" pitchFamily="34" charset="0"/>
                <a:cs typeface="Calibri" panose="020F0502020204030204" pitchFamily="34" charset="0"/>
              </a:rPr>
              <a:t> entre le Département et la Chambre d’agriculture  : convention de partenariat spécifique signée entre les deux structures </a:t>
            </a:r>
          </a:p>
        </p:txBody>
      </p:sp>
      <p:sp>
        <p:nvSpPr>
          <p:cNvPr id="4" name="Espace réservé du numéro de diapositive 3"/>
          <p:cNvSpPr>
            <a:spLocks noGrp="1"/>
          </p:cNvSpPr>
          <p:nvPr>
            <p:ph type="sldNum" sz="quarter" idx="12"/>
          </p:nvPr>
        </p:nvSpPr>
        <p:spPr/>
        <p:txBody>
          <a:bodyPr/>
          <a:lstStyle/>
          <a:p>
            <a:fld id="{113E254B-A1C4-4EEE-BFDC-43DFA4990B4D}" type="slidenum">
              <a:rPr lang="fr-FR" smtClean="0"/>
              <a:t>15</a:t>
            </a:fld>
            <a:endParaRPr lang="fr-FR"/>
          </a:p>
        </p:txBody>
      </p:sp>
    </p:spTree>
    <p:extLst>
      <p:ext uri="{BB962C8B-B14F-4D97-AF65-F5344CB8AC3E}">
        <p14:creationId xmlns:p14="http://schemas.microsoft.com/office/powerpoint/2010/main" val="2558862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altLang="fr-FR" sz="2800" b="1" dirty="0" smtClean="0">
                <a:solidFill>
                  <a:schemeClr val="bg1"/>
                </a:solidFill>
                <a:latin typeface="Calibri" panose="020F0502020204030204" pitchFamily="34" charset="0"/>
                <a:cs typeface="Calibri" panose="020F0502020204030204" pitchFamily="34" charset="0"/>
              </a:rPr>
              <a:t>Présentation du PAT de l’Aube</a:t>
            </a:r>
            <a:endParaRPr lang="fr-FR" altLang="fr-FR" sz="2800" b="1" dirty="0">
              <a:solidFill>
                <a:schemeClr val="bg1"/>
              </a:solidFill>
              <a:latin typeface="Calibri" panose="020F0502020204030204" pitchFamily="34" charset="0"/>
              <a:cs typeface="Calibri" panose="020F0502020204030204" pitchFamily="34" charset="0"/>
            </a:endParaRPr>
          </a:p>
        </p:txBody>
      </p:sp>
      <p:sp>
        <p:nvSpPr>
          <p:cNvPr id="5" name="Espace réservé du contenu 4"/>
          <p:cNvSpPr>
            <a:spLocks noGrp="1"/>
          </p:cNvSpPr>
          <p:nvPr>
            <p:ph idx="1"/>
          </p:nvPr>
        </p:nvSpPr>
        <p:spPr>
          <a:xfrm>
            <a:off x="323528" y="1268760"/>
            <a:ext cx="8363272" cy="4857403"/>
          </a:xfrm>
        </p:spPr>
        <p:txBody>
          <a:bodyPr>
            <a:normAutofit fontScale="55000" lnSpcReduction="20000"/>
          </a:bodyPr>
          <a:lstStyle/>
          <a:p>
            <a:pPr algn="just">
              <a:lnSpc>
                <a:spcPct val="120000"/>
              </a:lnSpc>
              <a:defRPr/>
            </a:pPr>
            <a:r>
              <a:rPr lang="fr-FR" sz="3600" dirty="0" smtClean="0">
                <a:ea typeface="Times New Roman"/>
              </a:rPr>
              <a:t>Un PAT structuré autour de 4 </a:t>
            </a:r>
            <a:r>
              <a:rPr lang="fr-FR" sz="3600" dirty="0">
                <a:ea typeface="Times New Roman"/>
              </a:rPr>
              <a:t>axes stratégiques </a:t>
            </a:r>
          </a:p>
          <a:p>
            <a:pPr algn="just">
              <a:lnSpc>
                <a:spcPct val="120000"/>
              </a:lnSpc>
              <a:defRPr/>
            </a:pPr>
            <a:endParaRPr lang="fr-FR" sz="3600" dirty="0">
              <a:ea typeface="Times New Roman"/>
            </a:endParaRPr>
          </a:p>
          <a:p>
            <a:pPr algn="just">
              <a:lnSpc>
                <a:spcPct val="120000"/>
              </a:lnSpc>
              <a:defRPr/>
            </a:pPr>
            <a:endParaRPr lang="fr-FR" sz="2400" dirty="0">
              <a:ea typeface="Times New Roman"/>
            </a:endParaRPr>
          </a:p>
          <a:p>
            <a:pPr algn="just">
              <a:lnSpc>
                <a:spcPct val="120000"/>
              </a:lnSpc>
              <a:buFont typeface="Wingdings" pitchFamily="2" charset="2"/>
              <a:buChar char="Ø"/>
              <a:defRPr/>
            </a:pPr>
            <a:r>
              <a:rPr lang="fr-FR" sz="3600" dirty="0">
                <a:effectLst>
                  <a:outerShdw blurRad="38100" dist="38100" dir="2700000" algn="tl">
                    <a:srgbClr val="000000">
                      <a:alpha val="43137"/>
                    </a:srgbClr>
                  </a:outerShdw>
                </a:effectLst>
                <a:ea typeface="Times New Roman"/>
              </a:rPr>
              <a:t>Axe 1</a:t>
            </a:r>
            <a:r>
              <a:rPr lang="fr-FR" sz="3600" dirty="0">
                <a:ea typeface="Times New Roman"/>
              </a:rPr>
              <a:t>: structurer l’offre </a:t>
            </a:r>
            <a:r>
              <a:rPr lang="fr-FR" sz="3600" dirty="0" smtClean="0">
                <a:ea typeface="Times New Roman"/>
              </a:rPr>
              <a:t>alimentaire et construire la toile alimentaire</a:t>
            </a:r>
          </a:p>
          <a:p>
            <a:pPr marL="0" indent="0" algn="just">
              <a:lnSpc>
                <a:spcPct val="120000"/>
              </a:lnSpc>
              <a:buNone/>
              <a:defRPr/>
            </a:pPr>
            <a:endParaRPr lang="fr-FR" sz="3600" dirty="0">
              <a:ea typeface="Times New Roman"/>
            </a:endParaRPr>
          </a:p>
          <a:p>
            <a:pPr algn="just">
              <a:lnSpc>
                <a:spcPct val="120000"/>
              </a:lnSpc>
              <a:buFont typeface="Wingdings" pitchFamily="2" charset="2"/>
              <a:buChar char="Ø"/>
              <a:defRPr/>
            </a:pPr>
            <a:r>
              <a:rPr lang="fr-FR" sz="3600" dirty="0">
                <a:effectLst>
                  <a:outerShdw blurRad="38100" dist="38100" dir="2700000" algn="tl">
                    <a:srgbClr val="000000">
                      <a:alpha val="43137"/>
                    </a:srgbClr>
                  </a:outerShdw>
                </a:effectLst>
                <a:ea typeface="Times New Roman"/>
              </a:rPr>
              <a:t>Axe 2</a:t>
            </a:r>
            <a:r>
              <a:rPr lang="fr-FR" sz="3600" dirty="0">
                <a:ea typeface="Times New Roman"/>
              </a:rPr>
              <a:t> : lutter contre le gaspillage alimentaire et éduquer à l’alimentation  </a:t>
            </a:r>
          </a:p>
          <a:p>
            <a:pPr algn="just">
              <a:lnSpc>
                <a:spcPct val="120000"/>
              </a:lnSpc>
              <a:buFont typeface="Wingdings" pitchFamily="2" charset="2"/>
              <a:buChar char="Ø"/>
              <a:defRPr/>
            </a:pPr>
            <a:endParaRPr lang="fr-FR" sz="3600" dirty="0">
              <a:ea typeface="Times New Roman"/>
            </a:endParaRPr>
          </a:p>
          <a:p>
            <a:pPr algn="just">
              <a:lnSpc>
                <a:spcPct val="120000"/>
              </a:lnSpc>
              <a:buFont typeface="Wingdings" pitchFamily="2" charset="2"/>
              <a:buChar char="Ø"/>
              <a:defRPr/>
            </a:pPr>
            <a:r>
              <a:rPr lang="fr-FR" sz="3600" dirty="0">
                <a:effectLst>
                  <a:outerShdw blurRad="38100" dist="38100" dir="2700000" algn="tl">
                    <a:srgbClr val="000000">
                      <a:alpha val="43137"/>
                    </a:srgbClr>
                  </a:outerShdw>
                </a:effectLst>
                <a:ea typeface="Times New Roman"/>
              </a:rPr>
              <a:t>Axe 3 </a:t>
            </a:r>
            <a:r>
              <a:rPr lang="fr-FR" sz="3600" dirty="0">
                <a:ea typeface="Times New Roman"/>
              </a:rPr>
              <a:t>: S’engager pour la justice sociale et la lutte contre la précarité</a:t>
            </a:r>
          </a:p>
          <a:p>
            <a:pPr algn="just">
              <a:lnSpc>
                <a:spcPct val="120000"/>
              </a:lnSpc>
              <a:buFont typeface="Wingdings" pitchFamily="2" charset="2"/>
              <a:buChar char="Ø"/>
              <a:defRPr/>
            </a:pPr>
            <a:endParaRPr lang="fr-FR" sz="3600" dirty="0">
              <a:ea typeface="Times New Roman"/>
            </a:endParaRPr>
          </a:p>
          <a:p>
            <a:pPr algn="just">
              <a:lnSpc>
                <a:spcPct val="120000"/>
              </a:lnSpc>
              <a:buFont typeface="Wingdings" pitchFamily="2" charset="2"/>
              <a:buChar char="Ø"/>
              <a:defRPr/>
            </a:pPr>
            <a:r>
              <a:rPr lang="fr-FR" sz="3600" dirty="0">
                <a:effectLst>
                  <a:outerShdw blurRad="38100" dist="38100" dir="2700000" algn="tl">
                    <a:srgbClr val="000000">
                      <a:alpha val="43137"/>
                    </a:srgbClr>
                  </a:outerShdw>
                </a:effectLst>
                <a:ea typeface="Times New Roman"/>
              </a:rPr>
              <a:t>Axe 4 </a:t>
            </a:r>
            <a:r>
              <a:rPr lang="fr-FR" sz="3600" dirty="0">
                <a:ea typeface="Times New Roman"/>
              </a:rPr>
              <a:t>: Favoriser la dynamique entrepreneuriale </a:t>
            </a:r>
          </a:p>
          <a:p>
            <a:pPr algn="just">
              <a:lnSpc>
                <a:spcPct val="80000"/>
              </a:lnSpc>
              <a:defRPr/>
            </a:pPr>
            <a:endParaRPr lang="fr-FR" sz="3600" dirty="0">
              <a:ea typeface="Times New Roman"/>
            </a:endParaRPr>
          </a:p>
        </p:txBody>
      </p:sp>
      <p:sp>
        <p:nvSpPr>
          <p:cNvPr id="4" name="Espace réservé du numéro de diapositive 3"/>
          <p:cNvSpPr>
            <a:spLocks noGrp="1"/>
          </p:cNvSpPr>
          <p:nvPr>
            <p:ph type="sldNum" sz="quarter" idx="12"/>
          </p:nvPr>
        </p:nvSpPr>
        <p:spPr/>
        <p:txBody>
          <a:bodyPr/>
          <a:lstStyle/>
          <a:p>
            <a:fld id="{113E254B-A1C4-4EEE-BFDC-43DFA4990B4D}" type="slidenum">
              <a:rPr lang="fr-FR" smtClean="0"/>
              <a:t>16</a:t>
            </a:fld>
            <a:endParaRPr lang="fr-FR"/>
          </a:p>
        </p:txBody>
      </p:sp>
    </p:spTree>
    <p:extLst>
      <p:ext uri="{BB962C8B-B14F-4D97-AF65-F5344CB8AC3E}">
        <p14:creationId xmlns:p14="http://schemas.microsoft.com/office/powerpoint/2010/main" val="923988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7664" y="260648"/>
            <a:ext cx="7484368" cy="590996"/>
          </a:xfrm>
        </p:spPr>
        <p:txBody>
          <a:bodyPr/>
          <a:lstStyle/>
          <a:p>
            <a:r>
              <a:rPr lang="fr-FR" sz="2800" b="1" dirty="0" smtClean="0">
                <a:solidFill>
                  <a:schemeClr val="bg1"/>
                </a:solidFill>
                <a:latin typeface="Calibri" panose="020F0502020204030204" pitchFamily="34" charset="0"/>
                <a:cs typeface="Calibri" panose="020F0502020204030204" pitchFamily="34" charset="0"/>
              </a:rPr>
              <a:t>Présentation des axes stratégiques </a:t>
            </a:r>
            <a:endParaRPr lang="fr-FR" sz="2800" b="1" dirty="0">
              <a:solidFill>
                <a:schemeClr val="bg1"/>
              </a:solidFill>
              <a:latin typeface="Calibri" panose="020F0502020204030204" pitchFamily="34" charset="0"/>
              <a:cs typeface="Calibri" panose="020F0502020204030204" pitchFamily="34" charset="0"/>
            </a:endParaRPr>
          </a:p>
        </p:txBody>
      </p:sp>
      <p:sp>
        <p:nvSpPr>
          <p:cNvPr id="12" name="ZoneTexte 11"/>
          <p:cNvSpPr txBox="1"/>
          <p:nvPr/>
        </p:nvSpPr>
        <p:spPr>
          <a:xfrm>
            <a:off x="4625752" y="5589240"/>
            <a:ext cx="3762672" cy="646331"/>
          </a:xfrm>
          <a:prstGeom prst="rect">
            <a:avLst/>
          </a:prstGeom>
          <a:solidFill>
            <a:srgbClr val="BF0D3E"/>
          </a:solidFill>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latin typeface="Calibri" panose="020F0502020204030204" pitchFamily="34" charset="0"/>
                <a:cs typeface="Calibri" panose="020F0502020204030204" pitchFamily="34" charset="0"/>
              </a:rPr>
              <a:t>Priorité : poursuivre la connaissance et  les besoins des acteurs</a:t>
            </a:r>
            <a:endParaRPr lang="fr-FR" dirty="0">
              <a:latin typeface="Calibri" panose="020F0502020204030204" pitchFamily="34" charset="0"/>
              <a:cs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113E254B-A1C4-4EEE-BFDC-43DFA4990B4D}" type="slidenum">
              <a:rPr lang="fr-FR" smtClean="0"/>
              <a:t>17</a:t>
            </a:fld>
            <a:endParaRPr lang="fr-FR"/>
          </a:p>
        </p:txBody>
      </p:sp>
      <p:sp>
        <p:nvSpPr>
          <p:cNvPr id="4" name="ZoneTexte 3"/>
          <p:cNvSpPr txBox="1"/>
          <p:nvPr/>
        </p:nvSpPr>
        <p:spPr>
          <a:xfrm>
            <a:off x="107504" y="1196752"/>
            <a:ext cx="9036496" cy="505972"/>
          </a:xfrm>
          <a:prstGeom prst="rect">
            <a:avLst/>
          </a:prstGeom>
          <a:noFill/>
        </p:spPr>
        <p:txBody>
          <a:bodyPr wrap="square" rtlCol="0">
            <a:spAutoFit/>
          </a:bodyPr>
          <a:lstStyle/>
          <a:p>
            <a:pPr algn="ctr">
              <a:lnSpc>
                <a:spcPct val="120000"/>
              </a:lnSpc>
              <a:spcBef>
                <a:spcPct val="0"/>
              </a:spcBef>
              <a:defRPr/>
            </a:pPr>
            <a:r>
              <a:rPr lang="fr-FR" sz="2400" b="1" dirty="0">
                <a:solidFill>
                  <a:srgbClr val="BF0D3E"/>
                </a:solidFill>
                <a:latin typeface="Calibri" panose="020F0502020204030204" pitchFamily="34" charset="0"/>
                <a:ea typeface="+mj-ea"/>
                <a:cs typeface="Calibri" panose="020F0502020204030204" pitchFamily="34" charset="0"/>
              </a:rPr>
              <a:t>Axe 1: </a:t>
            </a:r>
            <a:r>
              <a:rPr lang="fr-FR" sz="2400" b="1" dirty="0" smtClean="0">
                <a:solidFill>
                  <a:srgbClr val="BF0D3E"/>
                </a:solidFill>
                <a:latin typeface="Calibri" panose="020F0502020204030204" pitchFamily="34" charset="0"/>
                <a:ea typeface="+mj-ea"/>
                <a:cs typeface="Calibri" panose="020F0502020204030204" pitchFamily="34" charset="0"/>
              </a:rPr>
              <a:t>Structurer </a:t>
            </a:r>
            <a:r>
              <a:rPr lang="fr-FR" sz="2400" b="1" dirty="0">
                <a:solidFill>
                  <a:srgbClr val="BF0D3E"/>
                </a:solidFill>
                <a:latin typeface="Calibri" panose="020F0502020204030204" pitchFamily="34" charset="0"/>
                <a:ea typeface="+mj-ea"/>
                <a:cs typeface="Calibri" panose="020F0502020204030204" pitchFamily="34" charset="0"/>
              </a:rPr>
              <a:t>l’offre alimentaire et construire la toile alimentaire</a:t>
            </a:r>
          </a:p>
        </p:txBody>
      </p:sp>
      <p:sp>
        <p:nvSpPr>
          <p:cNvPr id="11" name="Rectangle 10"/>
          <p:cNvSpPr/>
          <p:nvPr/>
        </p:nvSpPr>
        <p:spPr>
          <a:xfrm>
            <a:off x="467544" y="1988840"/>
            <a:ext cx="7452828" cy="3416320"/>
          </a:xfrm>
          <a:prstGeom prst="rect">
            <a:avLst/>
          </a:prstGeom>
        </p:spPr>
        <p:txBody>
          <a:bodyPr wrap="square">
            <a:spAutoFit/>
          </a:bodyPr>
          <a:lstStyle/>
          <a:p>
            <a:pPr marL="285750" indent="-285750" algn="just">
              <a:lnSpc>
                <a:spcPct val="120000"/>
              </a:lnSpc>
              <a:buFont typeface="Wingdings" panose="05000000000000000000" pitchFamily="2" charset="2"/>
              <a:buChar char="Ø"/>
              <a:defRPr/>
            </a:pPr>
            <a:r>
              <a:rPr lang="fr-FR" b="1" dirty="0" smtClean="0">
                <a:latin typeface="Calibri" panose="020F0502020204030204" pitchFamily="34" charset="0"/>
                <a:ea typeface="Times New Roman"/>
                <a:cs typeface="Calibri" panose="020F0502020204030204" pitchFamily="34" charset="0"/>
              </a:rPr>
              <a:t>Construction de la toile alimentaire </a:t>
            </a:r>
            <a:r>
              <a:rPr lang="fr-FR" dirty="0" smtClean="0">
                <a:latin typeface="Calibri" panose="020F0502020204030204" pitchFamily="34" charset="0"/>
                <a:ea typeface="Times New Roman"/>
                <a:cs typeface="Calibri" panose="020F0502020204030204" pitchFamily="34" charset="0"/>
              </a:rPr>
              <a:t>: identification, cartographie, </a:t>
            </a:r>
            <a:r>
              <a:rPr lang="fr-FR" dirty="0" err="1" smtClean="0">
                <a:latin typeface="Calibri" panose="020F0502020204030204" pitchFamily="34" charset="0"/>
                <a:ea typeface="Times New Roman"/>
                <a:cs typeface="Calibri" panose="020F0502020204030204" pitchFamily="34" charset="0"/>
              </a:rPr>
              <a:t>sourcing</a:t>
            </a:r>
            <a:r>
              <a:rPr lang="fr-FR" dirty="0" smtClean="0">
                <a:latin typeface="Calibri" panose="020F0502020204030204" pitchFamily="34" charset="0"/>
                <a:ea typeface="Times New Roman"/>
                <a:cs typeface="Calibri" panose="020F0502020204030204" pitchFamily="34" charset="0"/>
              </a:rPr>
              <a:t>, mise en réseau, mobilisation et sensibilisation  des acteurs du système alimentaire local, accompagnement, structuration de l’</a:t>
            </a:r>
            <a:r>
              <a:rPr lang="fr-FR" dirty="0" err="1" smtClean="0">
                <a:latin typeface="Calibri" panose="020F0502020204030204" pitchFamily="34" charset="0"/>
                <a:ea typeface="Times New Roman"/>
                <a:cs typeface="Calibri" panose="020F0502020204030204" pitchFamily="34" charset="0"/>
              </a:rPr>
              <a:t>éco-système</a:t>
            </a:r>
            <a:r>
              <a:rPr lang="fr-FR" dirty="0">
                <a:latin typeface="Calibri" panose="020F0502020204030204" pitchFamily="34" charset="0"/>
                <a:ea typeface="Times New Roman"/>
                <a:cs typeface="Calibri" panose="020F0502020204030204" pitchFamily="34" charset="0"/>
              </a:rPr>
              <a:t> </a:t>
            </a:r>
            <a:r>
              <a:rPr lang="fr-FR" dirty="0" smtClean="0">
                <a:latin typeface="Calibri" panose="020F0502020204030204" pitchFamily="34" charset="0"/>
                <a:ea typeface="Times New Roman"/>
                <a:cs typeface="Calibri" panose="020F0502020204030204" pitchFamily="34" charset="0"/>
              </a:rPr>
              <a:t>alimentaire productif…</a:t>
            </a:r>
            <a:endParaRPr lang="fr-FR" dirty="0">
              <a:latin typeface="Calibri" panose="020F0502020204030204" pitchFamily="34" charset="0"/>
              <a:ea typeface="Times New Roman"/>
              <a:cs typeface="Calibri" panose="020F0502020204030204" pitchFamily="34" charset="0"/>
            </a:endParaRPr>
          </a:p>
          <a:p>
            <a:pPr algn="just">
              <a:lnSpc>
                <a:spcPct val="120000"/>
              </a:lnSpc>
              <a:defRPr/>
            </a:pPr>
            <a:endParaRPr lang="fr-FR" dirty="0">
              <a:latin typeface="Calibri" panose="020F0502020204030204" pitchFamily="34" charset="0"/>
              <a:ea typeface="Times New Roman"/>
              <a:cs typeface="Calibri" panose="020F0502020204030204" pitchFamily="34" charset="0"/>
            </a:endParaRPr>
          </a:p>
          <a:p>
            <a:pPr marL="285750" indent="-285750" algn="just">
              <a:lnSpc>
                <a:spcPct val="120000"/>
              </a:lnSpc>
              <a:buFont typeface="Wingdings" panose="05000000000000000000" pitchFamily="2" charset="2"/>
              <a:buChar char="Ø"/>
              <a:defRPr/>
            </a:pPr>
            <a:r>
              <a:rPr lang="fr-FR" b="1" dirty="0">
                <a:latin typeface="Calibri" panose="020F0502020204030204" pitchFamily="34" charset="0"/>
                <a:ea typeface="Times New Roman"/>
                <a:cs typeface="Calibri" panose="020F0502020204030204" pitchFamily="34" charset="0"/>
              </a:rPr>
              <a:t> Réalisation de diagnostics alimentaires partagés </a:t>
            </a:r>
            <a:r>
              <a:rPr lang="fr-FR" dirty="0">
                <a:latin typeface="Calibri" panose="020F0502020204030204" pitchFamily="34" charset="0"/>
                <a:ea typeface="Times New Roman"/>
                <a:cs typeface="Calibri" panose="020F0502020204030204" pitchFamily="34" charset="0"/>
              </a:rPr>
              <a:t>notamment sur la restauration </a:t>
            </a:r>
            <a:r>
              <a:rPr lang="fr-FR" dirty="0" smtClean="0">
                <a:latin typeface="Calibri" panose="020F0502020204030204" pitchFamily="34" charset="0"/>
                <a:ea typeface="Times New Roman"/>
                <a:cs typeface="Calibri" panose="020F0502020204030204" pitchFamily="34" charset="0"/>
              </a:rPr>
              <a:t>scolaire</a:t>
            </a:r>
          </a:p>
          <a:p>
            <a:pPr algn="just">
              <a:lnSpc>
                <a:spcPct val="120000"/>
              </a:lnSpc>
              <a:defRPr/>
            </a:pPr>
            <a:endParaRPr lang="fr-FR" dirty="0" smtClean="0">
              <a:latin typeface="Calibri" panose="020F0502020204030204" pitchFamily="34" charset="0"/>
              <a:ea typeface="Times New Roman"/>
              <a:cs typeface="Calibri" panose="020F0502020204030204" pitchFamily="34" charset="0"/>
            </a:endParaRPr>
          </a:p>
          <a:p>
            <a:pPr marL="285750" indent="-285750" algn="just">
              <a:lnSpc>
                <a:spcPct val="120000"/>
              </a:lnSpc>
              <a:buFont typeface="Wingdings" panose="05000000000000000000" pitchFamily="2" charset="2"/>
              <a:buChar char="Ø"/>
              <a:defRPr/>
            </a:pPr>
            <a:r>
              <a:rPr lang="fr-FR" dirty="0">
                <a:latin typeface="Calibri" panose="020F0502020204030204" pitchFamily="34" charset="0"/>
                <a:ea typeface="Times New Roman"/>
                <a:cs typeface="Calibri" panose="020F0502020204030204" pitchFamily="34" charset="0"/>
              </a:rPr>
              <a:t>Engager une </a:t>
            </a:r>
            <a:r>
              <a:rPr lang="fr-FR" b="1" dirty="0">
                <a:latin typeface="Calibri" panose="020F0502020204030204" pitchFamily="34" charset="0"/>
                <a:ea typeface="Times New Roman"/>
                <a:cs typeface="Calibri" panose="020F0502020204030204" pitchFamily="34" charset="0"/>
              </a:rPr>
              <a:t>réflexion sur l’élargissement de la plate-forme « circuits courts » du Département</a:t>
            </a:r>
          </a:p>
        </p:txBody>
      </p:sp>
    </p:spTree>
    <p:extLst>
      <p:ext uri="{BB962C8B-B14F-4D97-AF65-F5344CB8AC3E}">
        <p14:creationId xmlns:p14="http://schemas.microsoft.com/office/powerpoint/2010/main" val="1339494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7664" y="260648"/>
            <a:ext cx="7484368" cy="590996"/>
          </a:xfrm>
        </p:spPr>
        <p:txBody>
          <a:bodyPr/>
          <a:lstStyle/>
          <a:p>
            <a:r>
              <a:rPr lang="fr-FR" sz="2800" b="1" dirty="0" smtClean="0">
                <a:solidFill>
                  <a:schemeClr val="bg1"/>
                </a:solidFill>
                <a:latin typeface="Calibri" panose="020F0502020204030204" pitchFamily="34" charset="0"/>
                <a:cs typeface="Calibri" panose="020F0502020204030204" pitchFamily="34" charset="0"/>
              </a:rPr>
              <a:t>Présentation des axes stratégiques </a:t>
            </a:r>
            <a:endParaRPr lang="fr-FR" sz="2800" b="1" dirty="0">
              <a:solidFill>
                <a:schemeClr val="bg1"/>
              </a:solidFill>
              <a:latin typeface="Calibri" panose="020F0502020204030204" pitchFamily="34" charset="0"/>
              <a:cs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113E254B-A1C4-4EEE-BFDC-43DFA4990B4D}" type="slidenum">
              <a:rPr lang="fr-FR" smtClean="0"/>
              <a:t>18</a:t>
            </a:fld>
            <a:endParaRPr lang="fr-FR"/>
          </a:p>
        </p:txBody>
      </p:sp>
      <p:sp>
        <p:nvSpPr>
          <p:cNvPr id="4" name="ZoneTexte 3"/>
          <p:cNvSpPr txBox="1"/>
          <p:nvPr/>
        </p:nvSpPr>
        <p:spPr>
          <a:xfrm>
            <a:off x="0" y="1196752"/>
            <a:ext cx="9144000" cy="498598"/>
          </a:xfrm>
          <a:prstGeom prst="rect">
            <a:avLst/>
          </a:prstGeom>
          <a:noFill/>
        </p:spPr>
        <p:txBody>
          <a:bodyPr wrap="square" rtlCol="0">
            <a:spAutoFit/>
          </a:bodyPr>
          <a:lstStyle/>
          <a:p>
            <a:pPr algn="ctr">
              <a:lnSpc>
                <a:spcPct val="120000"/>
              </a:lnSpc>
              <a:spcBef>
                <a:spcPct val="0"/>
              </a:spcBef>
              <a:defRPr/>
            </a:pPr>
            <a:r>
              <a:rPr lang="fr-FR" sz="2200" b="1" dirty="0">
                <a:solidFill>
                  <a:srgbClr val="BF0D3E"/>
                </a:solidFill>
                <a:latin typeface="Calibri" panose="020F0502020204030204" pitchFamily="34" charset="0"/>
                <a:ea typeface="+mj-ea"/>
                <a:cs typeface="Calibri" panose="020F0502020204030204" pitchFamily="34" charset="0"/>
              </a:rPr>
              <a:t>Axe </a:t>
            </a:r>
            <a:r>
              <a:rPr lang="fr-FR" sz="2200" b="1" dirty="0" smtClean="0">
                <a:solidFill>
                  <a:srgbClr val="BF0D3E"/>
                </a:solidFill>
                <a:latin typeface="Calibri" panose="020F0502020204030204" pitchFamily="34" charset="0"/>
                <a:ea typeface="+mj-ea"/>
                <a:cs typeface="Calibri" panose="020F0502020204030204" pitchFamily="34" charset="0"/>
              </a:rPr>
              <a:t>2 : Lutter contre le gaspillage alimentaire et éduquer à l’alimentation</a:t>
            </a:r>
            <a:endParaRPr lang="fr-FR" sz="2200" b="1" dirty="0">
              <a:solidFill>
                <a:srgbClr val="BF0D3E"/>
              </a:solidFill>
              <a:latin typeface="Calibri" panose="020F0502020204030204" pitchFamily="34" charset="0"/>
              <a:ea typeface="+mj-ea"/>
              <a:cs typeface="Calibri" panose="020F0502020204030204" pitchFamily="34" charset="0"/>
            </a:endParaRPr>
          </a:p>
        </p:txBody>
      </p:sp>
      <p:sp>
        <p:nvSpPr>
          <p:cNvPr id="11" name="Rectangle 10"/>
          <p:cNvSpPr/>
          <p:nvPr/>
        </p:nvSpPr>
        <p:spPr>
          <a:xfrm>
            <a:off x="467544" y="1988840"/>
            <a:ext cx="7848872" cy="3608360"/>
          </a:xfrm>
          <a:prstGeom prst="rect">
            <a:avLst/>
          </a:prstGeom>
        </p:spPr>
        <p:txBody>
          <a:bodyPr wrap="square">
            <a:spAutoFit/>
          </a:bodyPr>
          <a:lstStyle/>
          <a:p>
            <a:pPr marL="285750" indent="-285750" algn="just">
              <a:lnSpc>
                <a:spcPct val="120000"/>
              </a:lnSpc>
              <a:buFont typeface="Wingdings" panose="05000000000000000000" pitchFamily="2" charset="2"/>
              <a:buChar char="Ø"/>
              <a:defRPr/>
            </a:pPr>
            <a:r>
              <a:rPr lang="fr-FR" sz="2400" b="1" dirty="0" smtClean="0">
                <a:latin typeface="Calibri" panose="020F0502020204030204" pitchFamily="34" charset="0"/>
                <a:ea typeface="Times New Roman"/>
                <a:cs typeface="Calibri" panose="020F0502020204030204" pitchFamily="34" charset="0"/>
              </a:rPr>
              <a:t>Sensibiliser les personnels </a:t>
            </a:r>
            <a:r>
              <a:rPr lang="fr-FR" sz="2400" dirty="0" smtClean="0">
                <a:latin typeface="Calibri" panose="020F0502020204030204" pitchFamily="34" charset="0"/>
                <a:ea typeface="Times New Roman"/>
                <a:cs typeface="Calibri" panose="020F0502020204030204" pitchFamily="34" charset="0"/>
              </a:rPr>
              <a:t>de la restauration scolaire</a:t>
            </a:r>
          </a:p>
          <a:p>
            <a:pPr algn="just">
              <a:lnSpc>
                <a:spcPct val="120000"/>
              </a:lnSpc>
              <a:defRPr/>
            </a:pPr>
            <a:endParaRPr lang="fr-FR" sz="2400" dirty="0">
              <a:latin typeface="Calibri" panose="020F0502020204030204" pitchFamily="34" charset="0"/>
              <a:ea typeface="Times New Roman"/>
              <a:cs typeface="Calibri" panose="020F0502020204030204" pitchFamily="34" charset="0"/>
            </a:endParaRPr>
          </a:p>
          <a:p>
            <a:pPr marL="285750" indent="-285750" algn="just">
              <a:lnSpc>
                <a:spcPct val="120000"/>
              </a:lnSpc>
              <a:buFont typeface="Wingdings" panose="05000000000000000000" pitchFamily="2" charset="2"/>
              <a:buChar char="Ø"/>
              <a:defRPr/>
            </a:pPr>
            <a:r>
              <a:rPr lang="fr-FR" sz="2400" dirty="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rPr>
              <a:t> </a:t>
            </a:r>
            <a:r>
              <a:rPr lang="fr-FR" sz="2400" b="1" dirty="0" smtClean="0">
                <a:latin typeface="Calibri" panose="020F0502020204030204" pitchFamily="34" charset="0"/>
                <a:ea typeface="Times New Roman"/>
                <a:cs typeface="Calibri" panose="020F0502020204030204" pitchFamily="34" charset="0"/>
              </a:rPr>
              <a:t>Actions éducatives </a:t>
            </a:r>
            <a:r>
              <a:rPr lang="fr-FR" sz="2400" dirty="0" smtClean="0">
                <a:latin typeface="Calibri" panose="020F0502020204030204" pitchFamily="34" charset="0"/>
                <a:ea typeface="Times New Roman"/>
                <a:cs typeface="Calibri" panose="020F0502020204030204" pitchFamily="34" charset="0"/>
              </a:rPr>
              <a:t>au sein des classes scolaires</a:t>
            </a:r>
          </a:p>
          <a:p>
            <a:pPr algn="just">
              <a:lnSpc>
                <a:spcPct val="120000"/>
              </a:lnSpc>
              <a:defRPr/>
            </a:pPr>
            <a:endParaRPr lang="fr-FR" sz="2400" dirty="0" smtClean="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endParaRPr>
          </a:p>
          <a:p>
            <a:pPr marL="285750" indent="-285750" algn="just">
              <a:lnSpc>
                <a:spcPct val="120000"/>
              </a:lnSpc>
              <a:buFont typeface="Wingdings" panose="05000000000000000000" pitchFamily="2" charset="2"/>
              <a:buChar char="Ø"/>
              <a:defRPr/>
            </a:pPr>
            <a:r>
              <a:rPr lang="fr-FR" sz="2400" b="1" dirty="0" smtClean="0">
                <a:latin typeface="Calibri" panose="020F0502020204030204" pitchFamily="34" charset="0"/>
                <a:ea typeface="Times New Roman"/>
                <a:cs typeface="Calibri" panose="020F0502020204030204" pitchFamily="34" charset="0"/>
              </a:rPr>
              <a:t>Actions de sensibilisation auprès de publics diversifiés </a:t>
            </a:r>
            <a:r>
              <a:rPr lang="fr-FR" sz="2400" dirty="0">
                <a:latin typeface="Calibri" panose="020F0502020204030204" pitchFamily="34" charset="0"/>
                <a:ea typeface="Times New Roman"/>
                <a:cs typeface="Calibri" panose="020F0502020204030204" pitchFamily="34" charset="0"/>
              </a:rPr>
              <a:t>en cohérence avec les politiques publiques menées par le </a:t>
            </a:r>
            <a:r>
              <a:rPr lang="fr-FR" sz="2400" dirty="0" smtClean="0">
                <a:latin typeface="Calibri" panose="020F0502020204030204" pitchFamily="34" charset="0"/>
                <a:ea typeface="Times New Roman"/>
                <a:cs typeface="Calibri" panose="020F0502020204030204" pitchFamily="34" charset="0"/>
              </a:rPr>
              <a:t>Département (petite enfance, séniors…)</a:t>
            </a:r>
            <a:endParaRPr lang="fr-FR" sz="2400" dirty="0">
              <a:latin typeface="Calibri" panose="020F0502020204030204" pitchFamily="34" charset="0"/>
              <a:ea typeface="Times New Roman"/>
              <a:cs typeface="Calibri" panose="020F0502020204030204" pitchFamily="34" charset="0"/>
            </a:endParaRPr>
          </a:p>
          <a:p>
            <a:pPr algn="just">
              <a:lnSpc>
                <a:spcPct val="120000"/>
              </a:lnSpc>
              <a:defRPr/>
            </a:pPr>
            <a:endParaRPr lang="fr-FR" sz="2400" dirty="0" smtClean="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1774420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7664" y="260648"/>
            <a:ext cx="7484368" cy="590996"/>
          </a:xfrm>
        </p:spPr>
        <p:txBody>
          <a:bodyPr/>
          <a:lstStyle/>
          <a:p>
            <a:r>
              <a:rPr lang="fr-FR" sz="2800" b="1" dirty="0" smtClean="0">
                <a:solidFill>
                  <a:schemeClr val="bg1"/>
                </a:solidFill>
                <a:latin typeface="Calibri" panose="020F0502020204030204" pitchFamily="34" charset="0"/>
                <a:cs typeface="Calibri" panose="020F0502020204030204" pitchFamily="34" charset="0"/>
              </a:rPr>
              <a:t>Présentation des axes stratégiques </a:t>
            </a:r>
            <a:endParaRPr lang="fr-FR" sz="2800" b="1" dirty="0">
              <a:solidFill>
                <a:schemeClr val="bg1"/>
              </a:solidFill>
              <a:latin typeface="Calibri" panose="020F0502020204030204" pitchFamily="34" charset="0"/>
              <a:cs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113E254B-A1C4-4EEE-BFDC-43DFA4990B4D}" type="slidenum">
              <a:rPr lang="fr-FR" smtClean="0"/>
              <a:t>19</a:t>
            </a:fld>
            <a:endParaRPr lang="fr-FR"/>
          </a:p>
        </p:txBody>
      </p:sp>
      <p:sp>
        <p:nvSpPr>
          <p:cNvPr id="4" name="ZoneTexte 3"/>
          <p:cNvSpPr txBox="1"/>
          <p:nvPr/>
        </p:nvSpPr>
        <p:spPr>
          <a:xfrm>
            <a:off x="0" y="1196752"/>
            <a:ext cx="9144000" cy="471539"/>
          </a:xfrm>
          <a:prstGeom prst="rect">
            <a:avLst/>
          </a:prstGeom>
          <a:noFill/>
        </p:spPr>
        <p:txBody>
          <a:bodyPr wrap="square" rtlCol="0">
            <a:spAutoFit/>
          </a:bodyPr>
          <a:lstStyle/>
          <a:p>
            <a:pPr algn="ctr">
              <a:lnSpc>
                <a:spcPct val="120000"/>
              </a:lnSpc>
              <a:spcBef>
                <a:spcPct val="0"/>
              </a:spcBef>
              <a:defRPr/>
            </a:pPr>
            <a:r>
              <a:rPr lang="fr-FR" sz="2200" b="1" dirty="0">
                <a:solidFill>
                  <a:srgbClr val="BF0D3E"/>
                </a:solidFill>
                <a:latin typeface="Calibri" panose="020F0502020204030204" pitchFamily="34" charset="0"/>
                <a:ea typeface="+mj-ea"/>
                <a:cs typeface="Calibri" panose="020F0502020204030204" pitchFamily="34" charset="0"/>
              </a:rPr>
              <a:t>Axe </a:t>
            </a:r>
            <a:r>
              <a:rPr lang="fr-FR" sz="2200" b="1" dirty="0" smtClean="0">
                <a:solidFill>
                  <a:srgbClr val="BF0D3E"/>
                </a:solidFill>
                <a:latin typeface="Calibri" panose="020F0502020204030204" pitchFamily="34" charset="0"/>
                <a:ea typeface="+mj-ea"/>
                <a:cs typeface="Calibri" panose="020F0502020204030204" pitchFamily="34" charset="0"/>
              </a:rPr>
              <a:t>3 : S’engager pour la justice sociale et la lutte contre la précarité</a:t>
            </a:r>
            <a:endParaRPr lang="fr-FR" sz="2200" b="1" dirty="0">
              <a:solidFill>
                <a:srgbClr val="BF0D3E"/>
              </a:solidFill>
              <a:latin typeface="Calibri" panose="020F0502020204030204" pitchFamily="34" charset="0"/>
              <a:ea typeface="+mj-ea"/>
              <a:cs typeface="Calibri" panose="020F0502020204030204" pitchFamily="34" charset="0"/>
            </a:endParaRPr>
          </a:p>
        </p:txBody>
      </p:sp>
      <p:sp>
        <p:nvSpPr>
          <p:cNvPr id="11" name="Rectangle 10"/>
          <p:cNvSpPr/>
          <p:nvPr/>
        </p:nvSpPr>
        <p:spPr>
          <a:xfrm>
            <a:off x="467544" y="1988840"/>
            <a:ext cx="7452828" cy="4081117"/>
          </a:xfrm>
          <a:prstGeom prst="rect">
            <a:avLst/>
          </a:prstGeom>
        </p:spPr>
        <p:txBody>
          <a:bodyPr wrap="square">
            <a:spAutoFit/>
          </a:bodyPr>
          <a:lstStyle/>
          <a:p>
            <a:pPr marL="285750" indent="-285750" algn="just">
              <a:lnSpc>
                <a:spcPct val="120000"/>
              </a:lnSpc>
              <a:buFont typeface="Wingdings" panose="05000000000000000000" pitchFamily="2" charset="2"/>
              <a:buChar char="Ø"/>
              <a:defRPr/>
            </a:pPr>
            <a:r>
              <a:rPr lang="fr-FR" sz="2400" dirty="0" smtClean="0">
                <a:latin typeface="Calibri" panose="020F0502020204030204" pitchFamily="34" charset="0"/>
                <a:ea typeface="Times New Roman"/>
                <a:cs typeface="Calibri" panose="020F0502020204030204" pitchFamily="34" charset="0"/>
              </a:rPr>
              <a:t>Poursuite de l’engagement du Département auprès des </a:t>
            </a:r>
            <a:r>
              <a:rPr lang="fr-FR" sz="2400" dirty="0" smtClean="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rPr>
              <a:t>chantiers d’insertion</a:t>
            </a:r>
          </a:p>
          <a:p>
            <a:pPr algn="just">
              <a:lnSpc>
                <a:spcPct val="120000"/>
              </a:lnSpc>
              <a:defRPr/>
            </a:pPr>
            <a:endParaRPr lang="fr-FR" sz="2400" dirty="0">
              <a:latin typeface="Calibri" panose="020F0502020204030204" pitchFamily="34" charset="0"/>
              <a:ea typeface="Times New Roman"/>
              <a:cs typeface="Calibri" panose="020F0502020204030204" pitchFamily="34" charset="0"/>
            </a:endParaRPr>
          </a:p>
          <a:p>
            <a:pPr marL="285750" indent="-285750" algn="just">
              <a:lnSpc>
                <a:spcPct val="120000"/>
              </a:lnSpc>
              <a:buFont typeface="Wingdings" panose="05000000000000000000" pitchFamily="2" charset="2"/>
              <a:buChar char="Ø"/>
              <a:defRPr/>
            </a:pPr>
            <a:r>
              <a:rPr lang="fr-FR" sz="2400" dirty="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rPr>
              <a:t> </a:t>
            </a:r>
            <a:r>
              <a:rPr lang="fr-FR" sz="2400" dirty="0" smtClean="0">
                <a:latin typeface="Calibri" panose="020F0502020204030204" pitchFamily="34" charset="0"/>
                <a:ea typeface="Times New Roman"/>
                <a:cs typeface="Calibri" panose="020F0502020204030204" pitchFamily="34" charset="0"/>
              </a:rPr>
              <a:t>Mobilisation et accompagnement des </a:t>
            </a:r>
            <a:r>
              <a:rPr lang="fr-FR" sz="2400" dirty="0" smtClean="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rPr>
              <a:t>associations caritatives </a:t>
            </a:r>
            <a:r>
              <a:rPr lang="fr-FR" sz="2400" i="1" dirty="0" smtClean="0">
                <a:latin typeface="Calibri" panose="020F0502020204030204" pitchFamily="34" charset="0"/>
                <a:ea typeface="Times New Roman"/>
                <a:cs typeface="Calibri" panose="020F0502020204030204" pitchFamily="34" charset="0"/>
              </a:rPr>
              <a:t>(aide alimentaire)</a:t>
            </a:r>
          </a:p>
          <a:p>
            <a:pPr algn="just">
              <a:lnSpc>
                <a:spcPct val="120000"/>
              </a:lnSpc>
              <a:defRPr/>
            </a:pPr>
            <a:endParaRPr lang="fr-FR" sz="2400" dirty="0" smtClean="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endParaRPr>
          </a:p>
          <a:p>
            <a:pPr marL="285750" indent="-285750" algn="just">
              <a:lnSpc>
                <a:spcPct val="120000"/>
              </a:lnSpc>
              <a:buFont typeface="Wingdings" panose="05000000000000000000" pitchFamily="2" charset="2"/>
              <a:buChar char="Ø"/>
              <a:defRPr/>
            </a:pPr>
            <a:r>
              <a:rPr lang="fr-FR" sz="2400" dirty="0" smtClean="0">
                <a:latin typeface="Calibri" panose="020F0502020204030204" pitchFamily="34" charset="0"/>
                <a:ea typeface="Times New Roman"/>
                <a:cs typeface="Calibri" panose="020F0502020204030204" pitchFamily="34" charset="0"/>
              </a:rPr>
              <a:t>Actions pédagogiques à destination des </a:t>
            </a:r>
            <a:r>
              <a:rPr lang="fr-FR" sz="2400" dirty="0" smtClean="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rPr>
              <a:t>publics en précarité</a:t>
            </a:r>
            <a:endParaRPr lang="fr-FR" sz="2400" dirty="0">
              <a:latin typeface="Calibri" panose="020F0502020204030204" pitchFamily="34" charset="0"/>
              <a:ea typeface="Times New Roman"/>
              <a:cs typeface="Calibri" panose="020F0502020204030204" pitchFamily="34" charset="0"/>
            </a:endParaRPr>
          </a:p>
          <a:p>
            <a:pPr algn="just">
              <a:lnSpc>
                <a:spcPct val="120000"/>
              </a:lnSpc>
              <a:defRPr/>
            </a:pPr>
            <a:endParaRPr lang="fr-FR" sz="2400" dirty="0" smtClean="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229134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738576"/>
            <a:ext cx="8136904" cy="3970318"/>
          </a:xfrm>
          <a:prstGeom prst="rect">
            <a:avLst/>
          </a:prstGeom>
          <a:noFill/>
        </p:spPr>
        <p:txBody>
          <a:bodyPr wrap="square" rtlCol="0" anchor="ctr">
            <a:spAutoFit/>
          </a:bodyPr>
          <a:lstStyle/>
          <a:p>
            <a:pPr marL="342900" indent="-342900">
              <a:lnSpc>
                <a:spcPct val="150000"/>
              </a:lnSpc>
              <a:buAutoNum type="arabicPeriod"/>
            </a:pPr>
            <a:r>
              <a:rPr lang="fr-FR" sz="2400" dirty="0" smtClean="0">
                <a:solidFill>
                  <a:schemeClr val="bg1"/>
                </a:solidFill>
                <a:latin typeface="Calibri" panose="020F0502020204030204" pitchFamily="34" charset="0"/>
                <a:cs typeface="Calibri" panose="020F0502020204030204" pitchFamily="34" charset="0"/>
              </a:rPr>
              <a:t>Introduction </a:t>
            </a:r>
            <a:r>
              <a:rPr lang="fr-FR" sz="2400" dirty="0">
                <a:solidFill>
                  <a:schemeClr val="bg1"/>
                </a:solidFill>
                <a:latin typeface="Calibri" panose="020F0502020204030204" pitchFamily="34" charset="0"/>
                <a:cs typeface="Calibri" panose="020F0502020204030204" pitchFamily="34" charset="0"/>
              </a:rPr>
              <a:t>par les Présidents de la Chambre d’agriculture et du Conseil </a:t>
            </a:r>
            <a:r>
              <a:rPr lang="fr-FR" sz="2400" dirty="0" smtClean="0">
                <a:solidFill>
                  <a:schemeClr val="bg1"/>
                </a:solidFill>
                <a:latin typeface="Calibri" panose="020F0502020204030204" pitchFamily="34" charset="0"/>
                <a:cs typeface="Calibri" panose="020F0502020204030204" pitchFamily="34" charset="0"/>
              </a:rPr>
              <a:t>Départemental</a:t>
            </a:r>
            <a:endParaRPr lang="fr-FR" sz="2400" dirty="0">
              <a:solidFill>
                <a:schemeClr val="bg1"/>
              </a:solidFill>
              <a:latin typeface="Calibri" panose="020F0502020204030204" pitchFamily="34" charset="0"/>
              <a:cs typeface="Calibri" panose="020F0502020204030204" pitchFamily="34" charset="0"/>
            </a:endParaRPr>
          </a:p>
          <a:p>
            <a:pPr marL="342900" indent="-342900">
              <a:lnSpc>
                <a:spcPct val="150000"/>
              </a:lnSpc>
              <a:buAutoNum type="arabicPeriod"/>
            </a:pPr>
            <a:r>
              <a:rPr lang="fr-FR" sz="2400" dirty="0" smtClean="0">
                <a:solidFill>
                  <a:schemeClr val="bg1"/>
                </a:solidFill>
                <a:latin typeface="Calibri" panose="020F0502020204030204" pitchFamily="34" charset="0"/>
                <a:cs typeface="Calibri" panose="020F0502020204030204" pitchFamily="34" charset="0"/>
              </a:rPr>
              <a:t>Définition </a:t>
            </a:r>
            <a:r>
              <a:rPr lang="fr-FR" sz="2400" dirty="0">
                <a:solidFill>
                  <a:schemeClr val="bg1"/>
                </a:solidFill>
                <a:latin typeface="Calibri" panose="020F0502020204030204" pitchFamily="34" charset="0"/>
                <a:cs typeface="Calibri" panose="020F0502020204030204" pitchFamily="34" charset="0"/>
              </a:rPr>
              <a:t>et enjeux d’un </a:t>
            </a:r>
            <a:r>
              <a:rPr lang="fr-FR" sz="2400" dirty="0" smtClean="0">
                <a:solidFill>
                  <a:schemeClr val="bg1"/>
                </a:solidFill>
                <a:latin typeface="Calibri" panose="020F0502020204030204" pitchFamily="34" charset="0"/>
                <a:cs typeface="Calibri" panose="020F0502020204030204" pitchFamily="34" charset="0"/>
              </a:rPr>
              <a:t>PAT </a:t>
            </a:r>
          </a:p>
          <a:p>
            <a:pPr marL="342900" indent="-342900">
              <a:lnSpc>
                <a:spcPct val="150000"/>
              </a:lnSpc>
              <a:buAutoNum type="arabicPeriod"/>
            </a:pPr>
            <a:r>
              <a:rPr lang="fr-FR" sz="2400" dirty="0" smtClean="0">
                <a:solidFill>
                  <a:schemeClr val="bg1"/>
                </a:solidFill>
                <a:latin typeface="Calibri" panose="020F0502020204030204" pitchFamily="34" charset="0"/>
                <a:cs typeface="Calibri" panose="020F0502020204030204" pitchFamily="34" charset="0"/>
              </a:rPr>
              <a:t>Eléments </a:t>
            </a:r>
            <a:r>
              <a:rPr lang="fr-FR" sz="2400" dirty="0">
                <a:solidFill>
                  <a:schemeClr val="bg1"/>
                </a:solidFill>
                <a:latin typeface="Calibri" panose="020F0502020204030204" pitchFamily="34" charset="0"/>
                <a:cs typeface="Calibri" panose="020F0502020204030204" pitchFamily="34" charset="0"/>
              </a:rPr>
              <a:t>de diagnostic </a:t>
            </a:r>
            <a:r>
              <a:rPr lang="fr-FR" sz="2400" dirty="0" smtClean="0">
                <a:solidFill>
                  <a:schemeClr val="bg1"/>
                </a:solidFill>
                <a:latin typeface="Calibri" panose="020F0502020204030204" pitchFamily="34" charset="0"/>
                <a:cs typeface="Calibri" panose="020F0502020204030204" pitchFamily="34" charset="0"/>
              </a:rPr>
              <a:t>territorial</a:t>
            </a:r>
            <a:endParaRPr lang="fr-FR" sz="2400" dirty="0">
              <a:solidFill>
                <a:schemeClr val="bg1"/>
              </a:solidFill>
              <a:latin typeface="Calibri" panose="020F0502020204030204" pitchFamily="34" charset="0"/>
              <a:cs typeface="Calibri" panose="020F0502020204030204" pitchFamily="34" charset="0"/>
            </a:endParaRPr>
          </a:p>
          <a:p>
            <a:pPr marL="342900" indent="-342900">
              <a:lnSpc>
                <a:spcPct val="150000"/>
              </a:lnSpc>
              <a:buAutoNum type="arabicPeriod"/>
            </a:pPr>
            <a:r>
              <a:rPr lang="fr-FR" sz="2400" dirty="0" smtClean="0">
                <a:solidFill>
                  <a:schemeClr val="bg1"/>
                </a:solidFill>
                <a:latin typeface="Calibri" panose="020F0502020204030204" pitchFamily="34" charset="0"/>
                <a:cs typeface="Calibri" panose="020F0502020204030204" pitchFamily="34" charset="0"/>
              </a:rPr>
              <a:t>Présentation </a:t>
            </a:r>
            <a:r>
              <a:rPr lang="fr-FR" sz="2400" dirty="0">
                <a:solidFill>
                  <a:schemeClr val="bg1"/>
                </a:solidFill>
                <a:latin typeface="Calibri" panose="020F0502020204030204" pitchFamily="34" charset="0"/>
                <a:cs typeface="Calibri" panose="020F0502020204030204" pitchFamily="34" charset="0"/>
              </a:rPr>
              <a:t>du PAT de l’Aube </a:t>
            </a:r>
            <a:endParaRPr lang="fr-FR" sz="2400" dirty="0" smtClean="0">
              <a:solidFill>
                <a:schemeClr val="bg1"/>
              </a:solidFill>
              <a:latin typeface="Calibri" panose="020F0502020204030204" pitchFamily="34" charset="0"/>
              <a:cs typeface="Calibri" panose="020F0502020204030204" pitchFamily="34" charset="0"/>
            </a:endParaRPr>
          </a:p>
          <a:p>
            <a:pPr marL="342900" indent="-342900">
              <a:lnSpc>
                <a:spcPct val="150000"/>
              </a:lnSpc>
              <a:buAutoNum type="arabicPeriod"/>
            </a:pPr>
            <a:r>
              <a:rPr lang="fr-FR" sz="2400" dirty="0" smtClean="0">
                <a:solidFill>
                  <a:schemeClr val="bg1"/>
                </a:solidFill>
                <a:latin typeface="Calibri" panose="020F0502020204030204" pitchFamily="34" charset="0"/>
                <a:cs typeface="Calibri" panose="020F0502020204030204" pitchFamily="34" charset="0"/>
              </a:rPr>
              <a:t>Retour </a:t>
            </a:r>
            <a:r>
              <a:rPr lang="fr-FR" sz="2400" dirty="0">
                <a:solidFill>
                  <a:schemeClr val="bg1"/>
                </a:solidFill>
                <a:latin typeface="Calibri" panose="020F0502020204030204" pitchFamily="34" charset="0"/>
                <a:cs typeface="Calibri" panose="020F0502020204030204" pitchFamily="34" charset="0"/>
              </a:rPr>
              <a:t>d’expérience avec quelques actions </a:t>
            </a:r>
            <a:r>
              <a:rPr lang="fr-FR" sz="2400" dirty="0" smtClean="0">
                <a:solidFill>
                  <a:schemeClr val="bg1"/>
                </a:solidFill>
                <a:latin typeface="Calibri" panose="020F0502020204030204" pitchFamily="34" charset="0"/>
                <a:cs typeface="Calibri" panose="020F0502020204030204" pitchFamily="34" charset="0"/>
              </a:rPr>
              <a:t>concrètes</a:t>
            </a:r>
            <a:endParaRPr lang="fr-FR" sz="2400" dirty="0">
              <a:solidFill>
                <a:schemeClr val="bg1"/>
              </a:solidFill>
              <a:latin typeface="Calibri" panose="020F0502020204030204" pitchFamily="34" charset="0"/>
              <a:cs typeface="Calibri" panose="020F0502020204030204" pitchFamily="34" charset="0"/>
            </a:endParaRPr>
          </a:p>
          <a:p>
            <a:pPr marL="342900" indent="-342900">
              <a:lnSpc>
                <a:spcPct val="150000"/>
              </a:lnSpc>
              <a:buAutoNum type="arabicPeriod"/>
            </a:pPr>
            <a:r>
              <a:rPr lang="fr-FR" sz="2400" dirty="0" smtClean="0">
                <a:solidFill>
                  <a:schemeClr val="bg1"/>
                </a:solidFill>
                <a:latin typeface="Calibri" panose="020F0502020204030204" pitchFamily="34" charset="0"/>
                <a:cs typeface="Calibri" panose="020F0502020204030204" pitchFamily="34" charset="0"/>
              </a:rPr>
              <a:t>Tour </a:t>
            </a:r>
            <a:r>
              <a:rPr lang="fr-FR" sz="2400" dirty="0">
                <a:solidFill>
                  <a:schemeClr val="bg1"/>
                </a:solidFill>
                <a:latin typeface="Calibri" panose="020F0502020204030204" pitchFamily="34" charset="0"/>
                <a:cs typeface="Calibri" panose="020F0502020204030204" pitchFamily="34" charset="0"/>
              </a:rPr>
              <a:t>de table des parties </a:t>
            </a:r>
            <a:r>
              <a:rPr lang="fr-FR" sz="2400" dirty="0" smtClean="0">
                <a:solidFill>
                  <a:schemeClr val="bg1"/>
                </a:solidFill>
                <a:latin typeface="Calibri" panose="020F0502020204030204" pitchFamily="34" charset="0"/>
                <a:cs typeface="Calibri" panose="020F0502020204030204" pitchFamily="34" charset="0"/>
              </a:rPr>
              <a:t>prenantes </a:t>
            </a:r>
            <a:endParaRPr lang="fr-FR" sz="2400" dirty="0">
              <a:solidFill>
                <a:schemeClr val="bg1"/>
              </a:solidFill>
              <a:latin typeface="Calibri" panose="020F0502020204030204" pitchFamily="34" charset="0"/>
              <a:cs typeface="Calibri" panose="020F0502020204030204" pitchFamily="34" charset="0"/>
            </a:endParaRPr>
          </a:p>
        </p:txBody>
      </p:sp>
      <p:sp>
        <p:nvSpPr>
          <p:cNvPr id="5" name="Titre 1"/>
          <p:cNvSpPr>
            <a:spLocks noGrp="1"/>
          </p:cNvSpPr>
          <p:nvPr>
            <p:ph type="title"/>
          </p:nvPr>
        </p:nvSpPr>
        <p:spPr>
          <a:xfrm>
            <a:off x="14808" y="476672"/>
            <a:ext cx="8229600" cy="1143000"/>
          </a:xfrm>
        </p:spPr>
        <p:txBody>
          <a:bodyPr anchor="ctr"/>
          <a:lstStyle/>
          <a:p>
            <a:pPr algn="ctr"/>
            <a:r>
              <a:rPr lang="fr-FR" sz="4000" b="1" dirty="0" smtClean="0">
                <a:latin typeface="Calibri" panose="020F0502020204030204" pitchFamily="34" charset="0"/>
                <a:cs typeface="Calibri" panose="020F0502020204030204" pitchFamily="34" charset="0"/>
              </a:rPr>
              <a:t>Ordre du jour</a:t>
            </a:r>
            <a:r>
              <a:rPr lang="fr-FR" sz="4000" b="1" dirty="0"/>
              <a:t/>
            </a:r>
            <a:br>
              <a:rPr lang="fr-FR" sz="4000" b="1" dirty="0"/>
            </a:br>
            <a:endParaRPr lang="fr-FR" sz="2800" b="1" dirty="0"/>
          </a:p>
        </p:txBody>
      </p:sp>
    </p:spTree>
    <p:extLst>
      <p:ext uri="{BB962C8B-B14F-4D97-AF65-F5344CB8AC3E}">
        <p14:creationId xmlns:p14="http://schemas.microsoft.com/office/powerpoint/2010/main" val="1103857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7664" y="260648"/>
            <a:ext cx="7484368" cy="590996"/>
          </a:xfrm>
        </p:spPr>
        <p:txBody>
          <a:bodyPr/>
          <a:lstStyle/>
          <a:p>
            <a:r>
              <a:rPr lang="fr-FR" sz="2800" b="1" dirty="0" smtClean="0">
                <a:solidFill>
                  <a:schemeClr val="bg1"/>
                </a:solidFill>
                <a:latin typeface="Calibri" panose="020F0502020204030204" pitchFamily="34" charset="0"/>
                <a:cs typeface="Calibri" panose="020F0502020204030204" pitchFamily="34" charset="0"/>
              </a:rPr>
              <a:t>Présentation des axes stratégiques </a:t>
            </a:r>
            <a:endParaRPr lang="fr-FR" sz="2800" b="1" dirty="0">
              <a:solidFill>
                <a:schemeClr val="bg1"/>
              </a:solidFill>
              <a:latin typeface="Calibri" panose="020F0502020204030204" pitchFamily="34" charset="0"/>
              <a:cs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113E254B-A1C4-4EEE-BFDC-43DFA4990B4D}" type="slidenum">
              <a:rPr lang="fr-FR" smtClean="0"/>
              <a:t>20</a:t>
            </a:fld>
            <a:endParaRPr lang="fr-FR"/>
          </a:p>
        </p:txBody>
      </p:sp>
      <p:sp>
        <p:nvSpPr>
          <p:cNvPr id="4" name="ZoneTexte 3"/>
          <p:cNvSpPr txBox="1"/>
          <p:nvPr/>
        </p:nvSpPr>
        <p:spPr>
          <a:xfrm>
            <a:off x="0" y="1196752"/>
            <a:ext cx="9144000" cy="471539"/>
          </a:xfrm>
          <a:prstGeom prst="rect">
            <a:avLst/>
          </a:prstGeom>
          <a:noFill/>
        </p:spPr>
        <p:txBody>
          <a:bodyPr wrap="square" rtlCol="0">
            <a:spAutoFit/>
          </a:bodyPr>
          <a:lstStyle/>
          <a:p>
            <a:pPr algn="ctr">
              <a:lnSpc>
                <a:spcPct val="120000"/>
              </a:lnSpc>
              <a:spcBef>
                <a:spcPct val="0"/>
              </a:spcBef>
              <a:defRPr/>
            </a:pPr>
            <a:r>
              <a:rPr lang="fr-FR" sz="2200" b="1" dirty="0">
                <a:solidFill>
                  <a:srgbClr val="BF0D3E"/>
                </a:solidFill>
                <a:latin typeface="Calibri" panose="020F0502020204030204" pitchFamily="34" charset="0"/>
                <a:ea typeface="+mj-ea"/>
                <a:cs typeface="Calibri" panose="020F0502020204030204" pitchFamily="34" charset="0"/>
              </a:rPr>
              <a:t>Axe </a:t>
            </a:r>
            <a:r>
              <a:rPr lang="fr-FR" sz="2200" b="1" dirty="0" smtClean="0">
                <a:solidFill>
                  <a:srgbClr val="BF0D3E"/>
                </a:solidFill>
                <a:latin typeface="Calibri" panose="020F0502020204030204" pitchFamily="34" charset="0"/>
                <a:ea typeface="+mj-ea"/>
                <a:cs typeface="Calibri" panose="020F0502020204030204" pitchFamily="34" charset="0"/>
              </a:rPr>
              <a:t>4 : Favoriser la dynamique entrepreneuriale</a:t>
            </a:r>
            <a:endParaRPr lang="fr-FR" sz="2200" b="1" dirty="0">
              <a:solidFill>
                <a:srgbClr val="BF0D3E"/>
              </a:solidFill>
              <a:latin typeface="Calibri" panose="020F0502020204030204" pitchFamily="34" charset="0"/>
              <a:ea typeface="+mj-ea"/>
              <a:cs typeface="Calibri" panose="020F0502020204030204" pitchFamily="34" charset="0"/>
            </a:endParaRPr>
          </a:p>
        </p:txBody>
      </p:sp>
      <p:sp>
        <p:nvSpPr>
          <p:cNvPr id="11" name="Rectangle 10"/>
          <p:cNvSpPr/>
          <p:nvPr/>
        </p:nvSpPr>
        <p:spPr>
          <a:xfrm>
            <a:off x="455092" y="1844824"/>
            <a:ext cx="7452828" cy="5346720"/>
          </a:xfrm>
          <a:prstGeom prst="rect">
            <a:avLst/>
          </a:prstGeom>
        </p:spPr>
        <p:txBody>
          <a:bodyPr wrap="square">
            <a:spAutoFit/>
          </a:bodyPr>
          <a:lstStyle/>
          <a:p>
            <a:pPr marL="285750" indent="-285750" algn="just">
              <a:lnSpc>
                <a:spcPct val="120000"/>
              </a:lnSpc>
              <a:buFont typeface="Wingdings" panose="05000000000000000000" pitchFamily="2" charset="2"/>
              <a:buChar char="Ø"/>
              <a:defRPr/>
            </a:pPr>
            <a:r>
              <a:rPr lang="fr-FR" sz="2200" dirty="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rPr>
              <a:t>Formation aux </a:t>
            </a:r>
            <a:r>
              <a:rPr lang="fr-FR" sz="2200" dirty="0" smtClean="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rPr>
              <a:t>agriculteurs </a:t>
            </a:r>
            <a:r>
              <a:rPr lang="fr-FR" sz="2200" dirty="0" smtClean="0">
                <a:latin typeface="Calibri" panose="020F0502020204030204" pitchFamily="34" charset="0"/>
                <a:ea typeface="Times New Roman"/>
                <a:cs typeface="Calibri" panose="020F0502020204030204" pitchFamily="34" charset="0"/>
              </a:rPr>
              <a:t>sur une nouvelle production, le numérique, le développement commercial, le management,…</a:t>
            </a:r>
            <a:endParaRPr lang="fr-FR" sz="2200" dirty="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endParaRPr>
          </a:p>
          <a:p>
            <a:pPr algn="just">
              <a:lnSpc>
                <a:spcPct val="120000"/>
              </a:lnSpc>
              <a:defRPr/>
            </a:pPr>
            <a:endParaRPr lang="fr-FR" sz="2200" dirty="0">
              <a:latin typeface="Calibri" panose="020F0502020204030204" pitchFamily="34" charset="0"/>
              <a:ea typeface="Times New Roman"/>
              <a:cs typeface="Calibri" panose="020F0502020204030204" pitchFamily="34" charset="0"/>
            </a:endParaRPr>
          </a:p>
          <a:p>
            <a:pPr marL="285750" indent="-285750" algn="just">
              <a:lnSpc>
                <a:spcPct val="120000"/>
              </a:lnSpc>
              <a:buFont typeface="Wingdings" panose="05000000000000000000" pitchFamily="2" charset="2"/>
              <a:buChar char="Ø"/>
              <a:defRPr/>
            </a:pPr>
            <a:r>
              <a:rPr lang="fr-FR" sz="2200" dirty="0" smtClean="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rPr>
              <a:t>Accompagnement à la transmission </a:t>
            </a:r>
            <a:r>
              <a:rPr lang="fr-FR" sz="2200" dirty="0" smtClean="0">
                <a:latin typeface="Calibri" panose="020F0502020204030204" pitchFamily="34" charset="0"/>
                <a:ea typeface="Times New Roman"/>
                <a:cs typeface="Calibri" panose="020F0502020204030204" pitchFamily="34" charset="0"/>
              </a:rPr>
              <a:t>en repérant les agriculteurs « circuits courts » en fin de carrière et en les mettant en relation avec des candidats à l’installation. Faciliter l’accès au foncier </a:t>
            </a:r>
          </a:p>
          <a:p>
            <a:pPr algn="just">
              <a:lnSpc>
                <a:spcPct val="120000"/>
              </a:lnSpc>
              <a:defRPr/>
            </a:pPr>
            <a:endParaRPr lang="fr-FR" sz="2200" dirty="0" smtClean="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endParaRPr>
          </a:p>
          <a:p>
            <a:pPr marL="285750" indent="-285750" algn="just">
              <a:lnSpc>
                <a:spcPct val="120000"/>
              </a:lnSpc>
              <a:buFont typeface="Wingdings" panose="05000000000000000000" pitchFamily="2" charset="2"/>
              <a:buChar char="Ø"/>
              <a:defRPr/>
            </a:pPr>
            <a:r>
              <a:rPr lang="fr-FR" sz="2200" dirty="0" smtClean="0">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rPr>
              <a:t>Soutien aux producteurs locaux </a:t>
            </a:r>
            <a:r>
              <a:rPr lang="fr-FR" sz="2200" dirty="0" smtClean="0">
                <a:latin typeface="Calibri" panose="020F0502020204030204" pitchFamily="34" charset="0"/>
                <a:ea typeface="Times New Roman"/>
                <a:cs typeface="Calibri" panose="020F0502020204030204" pitchFamily="34" charset="0"/>
              </a:rPr>
              <a:t>en leur apportant du conseil technico-économique, la réalisation d’études de faisabilité, de prévisionnels économiques… </a:t>
            </a:r>
            <a:endParaRPr lang="fr-FR" sz="2200" dirty="0">
              <a:latin typeface="Calibri" panose="020F0502020204030204" pitchFamily="34" charset="0"/>
              <a:ea typeface="Times New Roman"/>
              <a:cs typeface="Calibri" panose="020F0502020204030204" pitchFamily="34" charset="0"/>
            </a:endParaRPr>
          </a:p>
          <a:p>
            <a:pPr algn="just">
              <a:lnSpc>
                <a:spcPct val="120000"/>
              </a:lnSpc>
              <a:defRPr/>
            </a:pPr>
            <a:endParaRPr lang="fr-FR" sz="2200" dirty="0" smtClean="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3713675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7664" y="260648"/>
            <a:ext cx="7484368" cy="590996"/>
          </a:xfrm>
        </p:spPr>
        <p:txBody>
          <a:bodyPr/>
          <a:lstStyle/>
          <a:p>
            <a:r>
              <a:rPr lang="fr-FR" sz="2800" b="1" dirty="0" smtClean="0">
                <a:solidFill>
                  <a:schemeClr val="bg1"/>
                </a:solidFill>
                <a:latin typeface="Calibri" panose="020F0502020204030204" pitchFamily="34" charset="0"/>
                <a:cs typeface="Calibri" panose="020F0502020204030204" pitchFamily="34" charset="0"/>
              </a:rPr>
              <a:t>Gouvernance et animation du PAT</a:t>
            </a:r>
            <a:endParaRPr lang="fr-FR" sz="2800" b="1" dirty="0">
              <a:solidFill>
                <a:schemeClr val="bg1"/>
              </a:solidFill>
              <a:latin typeface="Calibri" panose="020F0502020204030204" pitchFamily="34" charset="0"/>
              <a:cs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113E254B-A1C4-4EEE-BFDC-43DFA4990B4D}" type="slidenum">
              <a:rPr lang="fr-FR" smtClean="0"/>
              <a:t>21</a:t>
            </a:fld>
            <a:endParaRPr lang="fr-FR"/>
          </a:p>
        </p:txBody>
      </p:sp>
      <p:sp>
        <p:nvSpPr>
          <p:cNvPr id="11" name="Rectangle 10"/>
          <p:cNvSpPr/>
          <p:nvPr/>
        </p:nvSpPr>
        <p:spPr>
          <a:xfrm>
            <a:off x="503548" y="1340769"/>
            <a:ext cx="7956884" cy="5706177"/>
          </a:xfrm>
          <a:prstGeom prst="rect">
            <a:avLst/>
          </a:prstGeom>
        </p:spPr>
        <p:txBody>
          <a:bodyPr wrap="square">
            <a:spAutoFit/>
          </a:bodyPr>
          <a:lstStyle/>
          <a:p>
            <a:pPr marL="285750" indent="-285750">
              <a:lnSpc>
                <a:spcPct val="120000"/>
              </a:lnSpc>
              <a:buFont typeface="Wingdings" panose="05000000000000000000" pitchFamily="2" charset="2"/>
              <a:buChar char="Ø"/>
              <a:defRPr/>
            </a:pPr>
            <a:r>
              <a:rPr lang="fr-FR" sz="3200" dirty="0" smtClean="0">
                <a:latin typeface="Calibri" panose="020F0502020204030204" pitchFamily="34" charset="0"/>
                <a:ea typeface="Times New Roman"/>
                <a:cs typeface="Calibri" panose="020F0502020204030204" pitchFamily="34" charset="0"/>
              </a:rPr>
              <a:t>Un </a:t>
            </a:r>
            <a:r>
              <a:rPr lang="fr-FR" sz="3200" b="1" dirty="0" smtClean="0">
                <a:latin typeface="Calibri" panose="020F0502020204030204" pitchFamily="34" charset="0"/>
                <a:ea typeface="Times New Roman"/>
                <a:cs typeface="Calibri" panose="020F0502020204030204" pitchFamily="34" charset="0"/>
              </a:rPr>
              <a:t>Comité de Pilotage </a:t>
            </a:r>
            <a:r>
              <a:rPr lang="fr-FR" sz="3200" dirty="0" smtClean="0">
                <a:latin typeface="Calibri" panose="020F0502020204030204" pitchFamily="34" charset="0"/>
                <a:ea typeface="Times New Roman"/>
                <a:cs typeface="Calibri" panose="020F0502020204030204" pitchFamily="34" charset="0"/>
              </a:rPr>
              <a:t>ayant vocation à s’élargir en fonction de l’avancée des actions</a:t>
            </a:r>
            <a:endParaRPr lang="fr-FR" sz="3200" dirty="0">
              <a:latin typeface="Calibri" panose="020F0502020204030204" pitchFamily="34" charset="0"/>
              <a:ea typeface="Times New Roman"/>
              <a:cs typeface="Calibri" panose="020F0502020204030204" pitchFamily="34" charset="0"/>
            </a:endParaRPr>
          </a:p>
          <a:p>
            <a:pPr>
              <a:lnSpc>
                <a:spcPct val="120000"/>
              </a:lnSpc>
              <a:defRPr/>
            </a:pPr>
            <a:endParaRPr lang="fr-FR" sz="3200" dirty="0">
              <a:latin typeface="Calibri" panose="020F0502020204030204" pitchFamily="34" charset="0"/>
              <a:ea typeface="Times New Roman"/>
              <a:cs typeface="Calibri" panose="020F0502020204030204" pitchFamily="34" charset="0"/>
            </a:endParaRPr>
          </a:p>
          <a:p>
            <a:pPr marL="285750" indent="-285750">
              <a:lnSpc>
                <a:spcPct val="120000"/>
              </a:lnSpc>
              <a:buFont typeface="Wingdings" panose="05000000000000000000" pitchFamily="2" charset="2"/>
              <a:buChar char="Ø"/>
              <a:defRPr/>
            </a:pPr>
            <a:r>
              <a:rPr lang="fr-FR" sz="3200" b="1" dirty="0" smtClean="0">
                <a:latin typeface="Calibri" panose="020F0502020204030204" pitchFamily="34" charset="0"/>
                <a:ea typeface="Times New Roman"/>
                <a:cs typeface="Calibri" panose="020F0502020204030204" pitchFamily="34" charset="0"/>
              </a:rPr>
              <a:t>Des comités techniques et des groupes de travail thématiques </a:t>
            </a:r>
            <a:r>
              <a:rPr lang="fr-FR" sz="3200" dirty="0" smtClean="0">
                <a:latin typeface="Calibri" panose="020F0502020204030204" pitchFamily="34" charset="0"/>
                <a:ea typeface="Times New Roman"/>
                <a:cs typeface="Calibri" panose="020F0502020204030204" pitchFamily="34" charset="0"/>
              </a:rPr>
              <a:t>: avec des acteurs opérationnel (associations, partenaires locaux, sphère éducative, monde agricole, agents de restauration scolaire…) </a:t>
            </a:r>
          </a:p>
          <a:p>
            <a:pPr lvl="1" algn="just">
              <a:lnSpc>
                <a:spcPct val="120000"/>
              </a:lnSpc>
              <a:defRPr/>
            </a:pPr>
            <a:endParaRPr lang="fr-FR" sz="2400" dirty="0">
              <a:latin typeface="Calibri" panose="020F0502020204030204" pitchFamily="34" charset="0"/>
              <a:ea typeface="Times New Roman"/>
              <a:cs typeface="Calibri" panose="020F0502020204030204" pitchFamily="34" charset="0"/>
            </a:endParaRPr>
          </a:p>
          <a:p>
            <a:pPr algn="just">
              <a:lnSpc>
                <a:spcPct val="120000"/>
              </a:lnSpc>
              <a:defRPr/>
            </a:pPr>
            <a:endParaRPr lang="fr-FR" sz="2400" dirty="0" smtClean="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2582056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lèche : bas 51">
            <a:extLst>
              <a:ext uri="{FF2B5EF4-FFF2-40B4-BE49-F238E27FC236}">
                <a16:creationId xmlns="" xmlns:a16="http://schemas.microsoft.com/office/drawing/2014/main" id="{665BEAB0-C813-4984-8080-5F87A804F362}"/>
              </a:ext>
            </a:extLst>
          </p:cNvPr>
          <p:cNvSpPr/>
          <p:nvPr/>
        </p:nvSpPr>
        <p:spPr>
          <a:xfrm>
            <a:off x="5717176" y="1996700"/>
            <a:ext cx="157919" cy="4299045"/>
          </a:xfrm>
          <a:prstGeom prst="downArrow">
            <a:avLst/>
          </a:prstGeom>
          <a:solidFill>
            <a:srgbClr val="92AF18">
              <a:alpha val="54000"/>
            </a:srgbClr>
          </a:solidFill>
          <a:ln w="1905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54" name="Flèche : bas 53">
            <a:extLst>
              <a:ext uri="{FF2B5EF4-FFF2-40B4-BE49-F238E27FC236}">
                <a16:creationId xmlns="" xmlns:a16="http://schemas.microsoft.com/office/drawing/2014/main" id="{8406680C-6095-4A3C-BF5F-3893B88514FC}"/>
              </a:ext>
            </a:extLst>
          </p:cNvPr>
          <p:cNvSpPr/>
          <p:nvPr/>
        </p:nvSpPr>
        <p:spPr>
          <a:xfrm>
            <a:off x="3639817" y="1927611"/>
            <a:ext cx="157919" cy="2725525"/>
          </a:xfrm>
          <a:prstGeom prst="downArrow">
            <a:avLst/>
          </a:prstGeom>
          <a:solidFill>
            <a:srgbClr val="92AF18">
              <a:alpha val="54000"/>
            </a:srgbClr>
          </a:solidFill>
          <a:ln w="1905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6" name="Flèche : droite 5">
            <a:extLst>
              <a:ext uri="{FF2B5EF4-FFF2-40B4-BE49-F238E27FC236}">
                <a16:creationId xmlns="" xmlns:a16="http://schemas.microsoft.com/office/drawing/2014/main" id="{849A226A-5E43-484F-9B37-CA02F2B6FB41}"/>
              </a:ext>
            </a:extLst>
          </p:cNvPr>
          <p:cNvSpPr/>
          <p:nvPr/>
        </p:nvSpPr>
        <p:spPr>
          <a:xfrm>
            <a:off x="575261" y="1640498"/>
            <a:ext cx="7886690" cy="348342"/>
          </a:xfrm>
          <a:prstGeom prst="rightArrow">
            <a:avLst/>
          </a:prstGeom>
          <a:solidFill>
            <a:srgbClr val="92AF18"/>
          </a:solidFill>
          <a:ln w="12700" cap="flat" cmpd="sng" algn="ctr">
            <a:solidFill>
              <a:srgbClr val="92AF1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BFB343"/>
              </a:solidFill>
              <a:effectLst/>
              <a:uLnTx/>
              <a:uFillTx/>
              <a:latin typeface="Calibri" panose="020F0502020204030204"/>
              <a:ea typeface="+mn-ea"/>
              <a:cs typeface="Arial"/>
              <a:sym typeface="Arial"/>
            </a:endParaRPr>
          </a:p>
        </p:txBody>
      </p:sp>
      <p:cxnSp>
        <p:nvCxnSpPr>
          <p:cNvPr id="7" name="Connecteur droit 6">
            <a:extLst>
              <a:ext uri="{FF2B5EF4-FFF2-40B4-BE49-F238E27FC236}">
                <a16:creationId xmlns="" xmlns:a16="http://schemas.microsoft.com/office/drawing/2014/main" id="{AE53DA9D-F29F-4551-9291-8CE9ED598C17}"/>
              </a:ext>
            </a:extLst>
          </p:cNvPr>
          <p:cNvCxnSpPr>
            <a:cxnSpLocks/>
          </p:cNvCxnSpPr>
          <p:nvPr/>
        </p:nvCxnSpPr>
        <p:spPr>
          <a:xfrm>
            <a:off x="755576" y="1556792"/>
            <a:ext cx="0" cy="130629"/>
          </a:xfrm>
          <a:prstGeom prst="line">
            <a:avLst/>
          </a:prstGeom>
          <a:noFill/>
          <a:ln w="6350" cap="flat" cmpd="sng" algn="ctr">
            <a:solidFill>
              <a:sysClr val="windowText" lastClr="000000">
                <a:lumMod val="65000"/>
                <a:lumOff val="35000"/>
              </a:sysClr>
            </a:solidFill>
            <a:prstDash val="solid"/>
            <a:miter lim="800000"/>
          </a:ln>
          <a:effectLst/>
        </p:spPr>
      </p:cxnSp>
      <p:sp>
        <p:nvSpPr>
          <p:cNvPr id="8" name="ZoneTexte 7">
            <a:extLst>
              <a:ext uri="{FF2B5EF4-FFF2-40B4-BE49-F238E27FC236}">
                <a16:creationId xmlns="" xmlns:a16="http://schemas.microsoft.com/office/drawing/2014/main" id="{179650BF-C2C9-4275-BFC7-D1A46DE947F9}"/>
              </a:ext>
            </a:extLst>
          </p:cNvPr>
          <p:cNvSpPr txBox="1"/>
          <p:nvPr/>
        </p:nvSpPr>
        <p:spPr>
          <a:xfrm>
            <a:off x="416443" y="1202190"/>
            <a:ext cx="10695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Février</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cxnSp>
        <p:nvCxnSpPr>
          <p:cNvPr id="9" name="Connecteur droit 8">
            <a:extLst>
              <a:ext uri="{FF2B5EF4-FFF2-40B4-BE49-F238E27FC236}">
                <a16:creationId xmlns="" xmlns:a16="http://schemas.microsoft.com/office/drawing/2014/main" id="{6593B090-8B84-4038-9CF2-E7655BEFEC32}"/>
              </a:ext>
            </a:extLst>
          </p:cNvPr>
          <p:cNvCxnSpPr>
            <a:cxnSpLocks/>
          </p:cNvCxnSpPr>
          <p:nvPr/>
        </p:nvCxnSpPr>
        <p:spPr>
          <a:xfrm>
            <a:off x="4355976" y="1556792"/>
            <a:ext cx="0" cy="130629"/>
          </a:xfrm>
          <a:prstGeom prst="line">
            <a:avLst/>
          </a:prstGeom>
          <a:noFill/>
          <a:ln w="6350" cap="flat" cmpd="sng" algn="ctr">
            <a:solidFill>
              <a:sysClr val="windowText" lastClr="000000">
                <a:lumMod val="65000"/>
                <a:lumOff val="35000"/>
              </a:sysClr>
            </a:solidFill>
            <a:prstDash val="solid"/>
            <a:miter lim="800000"/>
          </a:ln>
          <a:effectLst/>
        </p:spPr>
      </p:cxnSp>
      <p:sp>
        <p:nvSpPr>
          <p:cNvPr id="10" name="ZoneTexte 9">
            <a:extLst>
              <a:ext uri="{FF2B5EF4-FFF2-40B4-BE49-F238E27FC236}">
                <a16:creationId xmlns="" xmlns:a16="http://schemas.microsoft.com/office/drawing/2014/main" id="{4CC4A382-5A78-4F22-9E1B-F1D0FBDB3017}"/>
              </a:ext>
            </a:extLst>
          </p:cNvPr>
          <p:cNvSpPr txBox="1"/>
          <p:nvPr/>
        </p:nvSpPr>
        <p:spPr>
          <a:xfrm>
            <a:off x="4051643" y="1211415"/>
            <a:ext cx="7020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Juillet </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1" name="Flèche : bas 10">
            <a:extLst>
              <a:ext uri="{FF2B5EF4-FFF2-40B4-BE49-F238E27FC236}">
                <a16:creationId xmlns="" xmlns:a16="http://schemas.microsoft.com/office/drawing/2014/main" id="{AC0BE227-DEDB-448A-8800-19F1EA7DC49C}"/>
              </a:ext>
            </a:extLst>
          </p:cNvPr>
          <p:cNvSpPr/>
          <p:nvPr/>
        </p:nvSpPr>
        <p:spPr>
          <a:xfrm>
            <a:off x="1016852" y="1927611"/>
            <a:ext cx="269419" cy="394919"/>
          </a:xfrm>
          <a:prstGeom prst="downArrow">
            <a:avLst/>
          </a:prstGeom>
          <a:solidFill>
            <a:srgbClr val="92AF18"/>
          </a:solidFill>
          <a:ln w="1905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2" name="ZoneTexte 11">
            <a:extLst>
              <a:ext uri="{FF2B5EF4-FFF2-40B4-BE49-F238E27FC236}">
                <a16:creationId xmlns="" xmlns:a16="http://schemas.microsoft.com/office/drawing/2014/main" id="{4D0C598F-B8CB-42E6-BA04-EDE8C6961967}"/>
              </a:ext>
            </a:extLst>
          </p:cNvPr>
          <p:cNvSpPr txBox="1"/>
          <p:nvPr/>
        </p:nvSpPr>
        <p:spPr>
          <a:xfrm>
            <a:off x="472257" y="2322531"/>
            <a:ext cx="14702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92AF18"/>
                </a:solidFill>
                <a:effectLst/>
                <a:uLnTx/>
                <a:uFillTx/>
                <a:latin typeface="Calibri" panose="020F0502020204030204"/>
                <a:ea typeface="Calibri" panose="020F0502020204030204" pitchFamily="34" charset="0"/>
                <a:cs typeface="Times New Roman" panose="02020603050405020304" pitchFamily="18" charset="0"/>
                <a:sym typeface="Arial"/>
              </a:rPr>
              <a:t>21 février</a:t>
            </a:r>
            <a:r>
              <a:rPr kumimoji="0" lang="fr-FR" sz="1200" b="1" i="0" u="none" strike="noStrike" kern="1200" cap="none" spc="0" normalizeH="0" baseline="0" noProof="0" dirty="0">
                <a:ln>
                  <a:noFill/>
                </a:ln>
                <a:solidFill>
                  <a:srgbClr val="92AF18"/>
                </a:solidFill>
                <a:effectLst/>
                <a:uLnTx/>
                <a:uFillTx/>
                <a:latin typeface="Calibri" panose="020F0502020204030204"/>
                <a:ea typeface="Calibri" panose="020F0502020204030204" pitchFamily="34" charset="0"/>
                <a:cs typeface="Times New Roman" panose="02020603050405020304" pitchFamily="18" charset="0"/>
                <a:sym typeface="Arial"/>
              </a:rPr>
              <a:t> : </a:t>
            </a:r>
            <a:r>
              <a:rPr kumimoji="0" lang="fr-FR" sz="12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COPIL </a:t>
            </a:r>
            <a:r>
              <a:rPr kumimoji="0" lang="fr-FR" sz="1200" b="1" i="0" u="none" strike="noStrike" kern="1200" cap="none" spc="0" normalizeH="0" baseline="0" noProof="0" dirty="0">
                <a:ln>
                  <a:noFill/>
                </a:ln>
                <a:solidFill>
                  <a:srgbClr val="92AF18"/>
                </a:solidFill>
                <a:effectLst/>
                <a:uLnTx/>
                <a:uFillTx/>
                <a:latin typeface="Calibri" panose="020F0502020204030204"/>
                <a:ea typeface="Calibri" panose="020F0502020204030204" pitchFamily="34" charset="0"/>
                <a:cs typeface="Times New Roman" panose="02020603050405020304" pitchFamily="18" charset="0"/>
                <a:sym typeface="Arial"/>
              </a:rPr>
              <a:t> </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Lancement </a:t>
            </a:r>
            <a:r>
              <a:rPr lang="fr-FR" sz="1200" dirty="0" smtClean="0">
                <a:solidFill>
                  <a:prstClr val="black"/>
                </a:solidFill>
                <a:latin typeface="Calibri" panose="020F0502020204030204"/>
                <a:cs typeface="Arial"/>
                <a:sym typeface="Arial"/>
              </a:rPr>
              <a:t>PAT</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cxnSp>
        <p:nvCxnSpPr>
          <p:cNvPr id="13" name="Connecteur droit 12">
            <a:extLst>
              <a:ext uri="{FF2B5EF4-FFF2-40B4-BE49-F238E27FC236}">
                <a16:creationId xmlns="" xmlns:a16="http://schemas.microsoft.com/office/drawing/2014/main" id="{D31DBDB1-F276-4642-ABE2-8E4EF9967D89}"/>
              </a:ext>
            </a:extLst>
          </p:cNvPr>
          <p:cNvCxnSpPr>
            <a:cxnSpLocks/>
          </p:cNvCxnSpPr>
          <p:nvPr/>
        </p:nvCxnSpPr>
        <p:spPr>
          <a:xfrm>
            <a:off x="2195736" y="1556792"/>
            <a:ext cx="0" cy="130629"/>
          </a:xfrm>
          <a:prstGeom prst="line">
            <a:avLst/>
          </a:prstGeom>
          <a:noFill/>
          <a:ln w="6350" cap="flat" cmpd="sng" algn="ctr">
            <a:solidFill>
              <a:sysClr val="windowText" lastClr="000000">
                <a:lumMod val="65000"/>
                <a:lumOff val="35000"/>
              </a:sysClr>
            </a:solidFill>
            <a:prstDash val="solid"/>
            <a:miter lim="800000"/>
          </a:ln>
          <a:effectLst/>
        </p:spPr>
      </p:cxnSp>
      <p:sp>
        <p:nvSpPr>
          <p:cNvPr id="14" name="ZoneTexte 13">
            <a:extLst>
              <a:ext uri="{FF2B5EF4-FFF2-40B4-BE49-F238E27FC236}">
                <a16:creationId xmlns="" xmlns:a16="http://schemas.microsoft.com/office/drawing/2014/main" id="{2F965C17-39C3-409E-9263-6200A71C4BC3}"/>
              </a:ext>
            </a:extLst>
          </p:cNvPr>
          <p:cNvSpPr txBox="1"/>
          <p:nvPr/>
        </p:nvSpPr>
        <p:spPr>
          <a:xfrm>
            <a:off x="1879696" y="1218909"/>
            <a:ext cx="6320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Avril</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5" name="Flèche : pentagone 14">
            <a:extLst>
              <a:ext uri="{FF2B5EF4-FFF2-40B4-BE49-F238E27FC236}">
                <a16:creationId xmlns="" xmlns:a16="http://schemas.microsoft.com/office/drawing/2014/main" id="{732FA3C7-322A-40BC-BFB1-DCF4043E5C50}"/>
              </a:ext>
            </a:extLst>
          </p:cNvPr>
          <p:cNvSpPr/>
          <p:nvPr/>
        </p:nvSpPr>
        <p:spPr>
          <a:xfrm>
            <a:off x="2224202" y="5319936"/>
            <a:ext cx="5367062" cy="668258"/>
          </a:xfrm>
          <a:prstGeom prst="homePlate">
            <a:avLst/>
          </a:prstGeom>
          <a:solidFill>
            <a:sysClr val="window" lastClr="FFFFFF"/>
          </a:solidFill>
          <a:ln w="12700" cap="flat" cmpd="sng" algn="ctr">
            <a:solidFill>
              <a:srgbClr val="92AF1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black"/>
                </a:solidFill>
                <a:effectLst/>
                <a:uLnTx/>
                <a:uFillTx/>
                <a:latin typeface="Calibri" panose="020F0502020204030204"/>
                <a:ea typeface="+mn-ea"/>
                <a:cs typeface="Arial"/>
                <a:sym typeface="Arial"/>
              </a:rPr>
              <a:t>Phase </a:t>
            </a:r>
            <a:r>
              <a:rPr kumimoji="0" lang="fr-FR" sz="1400" b="1" i="1"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3 </a:t>
            </a:r>
            <a:r>
              <a:rPr kumimoji="0" lang="fr-FR" sz="1400" b="1" i="1"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Arial"/>
                <a:sym typeface="Arial"/>
              </a:rPr>
              <a:t>Diagnostic </a:t>
            </a:r>
            <a:r>
              <a:rPr kumimoji="0" lang="fr-FR" sz="1400" b="1" i="1"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cantines scolaires </a:t>
            </a:r>
            <a:r>
              <a:rPr kumimoji="0" lang="fr-FR" sz="1400" i="1"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(produits</a:t>
            </a:r>
            <a:r>
              <a:rPr kumimoji="0" lang="fr-FR" sz="1400" i="1" u="none" strike="noStrike" kern="1200" cap="none" spc="0" normalizeH="0" noProof="0" dirty="0" smtClean="0">
                <a:ln>
                  <a:noFill/>
                </a:ln>
                <a:solidFill>
                  <a:prstClr val="black"/>
                </a:solidFill>
                <a:effectLst/>
                <a:uLnTx/>
                <a:uFillTx/>
                <a:latin typeface="Calibri" panose="020F0502020204030204"/>
                <a:ea typeface="+mn-ea"/>
                <a:cs typeface="Arial"/>
                <a:sym typeface="Arial"/>
              </a:rPr>
              <a:t> « de qualité » ; gaspillage alimentaire)</a:t>
            </a:r>
            <a:endParaRPr kumimoji="0" lang="fr-FR" sz="1400" b="1" i="1"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cxnSp>
        <p:nvCxnSpPr>
          <p:cNvPr id="17" name="Connecteur droit 16">
            <a:extLst>
              <a:ext uri="{FF2B5EF4-FFF2-40B4-BE49-F238E27FC236}">
                <a16:creationId xmlns="" xmlns:a16="http://schemas.microsoft.com/office/drawing/2014/main" id="{C97D8B69-6604-4234-B1E6-D2299F84FC27}"/>
              </a:ext>
            </a:extLst>
          </p:cNvPr>
          <p:cNvCxnSpPr>
            <a:cxnSpLocks/>
          </p:cNvCxnSpPr>
          <p:nvPr/>
        </p:nvCxnSpPr>
        <p:spPr>
          <a:xfrm>
            <a:off x="3635896" y="1556792"/>
            <a:ext cx="0" cy="130629"/>
          </a:xfrm>
          <a:prstGeom prst="line">
            <a:avLst/>
          </a:prstGeom>
          <a:noFill/>
          <a:ln w="6350" cap="flat" cmpd="sng" algn="ctr">
            <a:solidFill>
              <a:sysClr val="windowText" lastClr="000000">
                <a:lumMod val="65000"/>
                <a:lumOff val="35000"/>
              </a:sysClr>
            </a:solidFill>
            <a:prstDash val="solid"/>
            <a:miter lim="800000"/>
          </a:ln>
          <a:effectLst/>
        </p:spPr>
      </p:cxnSp>
      <p:sp>
        <p:nvSpPr>
          <p:cNvPr id="18" name="ZoneTexte 17">
            <a:extLst>
              <a:ext uri="{FF2B5EF4-FFF2-40B4-BE49-F238E27FC236}">
                <a16:creationId xmlns="" xmlns:a16="http://schemas.microsoft.com/office/drawing/2014/main" id="{1FBCEEDF-C5CE-4DA3-8C28-7849B7BA5EC2}"/>
              </a:ext>
            </a:extLst>
          </p:cNvPr>
          <p:cNvSpPr txBox="1"/>
          <p:nvPr/>
        </p:nvSpPr>
        <p:spPr>
          <a:xfrm>
            <a:off x="3263131" y="1218908"/>
            <a:ext cx="74541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Juin </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cxnSp>
        <p:nvCxnSpPr>
          <p:cNvPr id="19" name="Connecteur droit 18">
            <a:extLst>
              <a:ext uri="{FF2B5EF4-FFF2-40B4-BE49-F238E27FC236}">
                <a16:creationId xmlns="" xmlns:a16="http://schemas.microsoft.com/office/drawing/2014/main" id="{B2B4E573-682A-4459-8246-32568223F9ED}"/>
              </a:ext>
            </a:extLst>
          </p:cNvPr>
          <p:cNvCxnSpPr/>
          <p:nvPr/>
        </p:nvCxnSpPr>
        <p:spPr>
          <a:xfrm>
            <a:off x="2915816" y="1556792"/>
            <a:ext cx="0" cy="130629"/>
          </a:xfrm>
          <a:prstGeom prst="line">
            <a:avLst/>
          </a:prstGeom>
          <a:noFill/>
          <a:ln w="6350" cap="flat" cmpd="sng" algn="ctr">
            <a:solidFill>
              <a:sysClr val="windowText" lastClr="000000">
                <a:lumMod val="65000"/>
                <a:lumOff val="35000"/>
              </a:sysClr>
            </a:solidFill>
            <a:prstDash val="solid"/>
            <a:miter lim="800000"/>
          </a:ln>
          <a:effectLst/>
        </p:spPr>
      </p:cxnSp>
      <p:sp>
        <p:nvSpPr>
          <p:cNvPr id="20" name="ZoneTexte 19">
            <a:extLst>
              <a:ext uri="{FF2B5EF4-FFF2-40B4-BE49-F238E27FC236}">
                <a16:creationId xmlns="" xmlns:a16="http://schemas.microsoft.com/office/drawing/2014/main" id="{D4228535-38AC-4BFE-BB25-54CABFBBDD6D}"/>
              </a:ext>
            </a:extLst>
          </p:cNvPr>
          <p:cNvSpPr txBox="1"/>
          <p:nvPr/>
        </p:nvSpPr>
        <p:spPr>
          <a:xfrm>
            <a:off x="2590089" y="1227343"/>
            <a:ext cx="6486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Mai</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cxnSp>
        <p:nvCxnSpPr>
          <p:cNvPr id="21" name="Connecteur droit 20">
            <a:extLst>
              <a:ext uri="{FF2B5EF4-FFF2-40B4-BE49-F238E27FC236}">
                <a16:creationId xmlns="" xmlns:a16="http://schemas.microsoft.com/office/drawing/2014/main" id="{A16364CE-06B0-40F9-BFE8-9565E7BDB61E}"/>
              </a:ext>
            </a:extLst>
          </p:cNvPr>
          <p:cNvCxnSpPr/>
          <p:nvPr/>
        </p:nvCxnSpPr>
        <p:spPr>
          <a:xfrm>
            <a:off x="1475656" y="1556792"/>
            <a:ext cx="0" cy="130629"/>
          </a:xfrm>
          <a:prstGeom prst="line">
            <a:avLst/>
          </a:prstGeom>
          <a:noFill/>
          <a:ln w="6350" cap="flat" cmpd="sng" algn="ctr">
            <a:solidFill>
              <a:sysClr val="windowText" lastClr="000000">
                <a:lumMod val="65000"/>
                <a:lumOff val="35000"/>
              </a:sysClr>
            </a:solidFill>
            <a:prstDash val="solid"/>
            <a:miter lim="800000"/>
          </a:ln>
          <a:effectLst/>
        </p:spPr>
      </p:cxnSp>
      <p:sp>
        <p:nvSpPr>
          <p:cNvPr id="22" name="ZoneTexte 21">
            <a:extLst>
              <a:ext uri="{FF2B5EF4-FFF2-40B4-BE49-F238E27FC236}">
                <a16:creationId xmlns="" xmlns:a16="http://schemas.microsoft.com/office/drawing/2014/main" id="{0326668C-5CF5-46DF-826A-55150621E9A3}"/>
              </a:ext>
            </a:extLst>
          </p:cNvPr>
          <p:cNvSpPr txBox="1"/>
          <p:nvPr/>
        </p:nvSpPr>
        <p:spPr>
          <a:xfrm>
            <a:off x="1235118" y="1202189"/>
            <a:ext cx="5580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Mars</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4" name="Flèche : bas 23">
            <a:extLst>
              <a:ext uri="{FF2B5EF4-FFF2-40B4-BE49-F238E27FC236}">
                <a16:creationId xmlns="" xmlns:a16="http://schemas.microsoft.com/office/drawing/2014/main" id="{EF16373C-A2A9-4653-A148-77D75DE2AD9E}"/>
              </a:ext>
            </a:extLst>
          </p:cNvPr>
          <p:cNvSpPr/>
          <p:nvPr/>
        </p:nvSpPr>
        <p:spPr>
          <a:xfrm>
            <a:off x="8288588" y="1988840"/>
            <a:ext cx="269419" cy="3408043"/>
          </a:xfrm>
          <a:prstGeom prst="downArrow">
            <a:avLst/>
          </a:prstGeom>
          <a:solidFill>
            <a:srgbClr val="C00000"/>
          </a:solidFill>
          <a:ln w="1905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25" name="ZoneTexte 24">
            <a:extLst>
              <a:ext uri="{FF2B5EF4-FFF2-40B4-BE49-F238E27FC236}">
                <a16:creationId xmlns="" xmlns:a16="http://schemas.microsoft.com/office/drawing/2014/main" id="{31947F0A-D05E-47F6-8FBB-2E80E2BAB477}"/>
              </a:ext>
            </a:extLst>
          </p:cNvPr>
          <p:cNvSpPr txBox="1"/>
          <p:nvPr/>
        </p:nvSpPr>
        <p:spPr>
          <a:xfrm>
            <a:off x="7774098" y="5338272"/>
            <a:ext cx="1195849" cy="70788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92AF18"/>
                </a:solidFill>
                <a:latin typeface="Calibri" panose="020F0502020204030204"/>
                <a:cs typeface="Arial"/>
                <a:sym typeface="Arial"/>
              </a:rPr>
              <a:t>Janvier 2023</a:t>
            </a:r>
            <a:endParaRPr kumimoji="0" lang="fr-FR" sz="1200" b="1" i="0" u="none" strike="noStrike" kern="1200" cap="none" spc="0" normalizeH="0" baseline="0" noProof="0" dirty="0">
              <a:ln>
                <a:noFill/>
              </a:ln>
              <a:solidFill>
                <a:srgbClr val="92AF18"/>
              </a:solidFill>
              <a:effectLst/>
              <a:uLnTx/>
              <a:uFillTx/>
              <a:latin typeface="Calibri" panose="020F0502020204030204"/>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Restitution </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finale</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9" name="Flèche : pentagone 28">
            <a:extLst>
              <a:ext uri="{FF2B5EF4-FFF2-40B4-BE49-F238E27FC236}">
                <a16:creationId xmlns="" xmlns:a16="http://schemas.microsoft.com/office/drawing/2014/main" id="{70C72595-9C4D-4587-9421-5588D4F0BF55}"/>
              </a:ext>
            </a:extLst>
          </p:cNvPr>
          <p:cNvSpPr/>
          <p:nvPr/>
        </p:nvSpPr>
        <p:spPr>
          <a:xfrm>
            <a:off x="1475656" y="3043540"/>
            <a:ext cx="4999270" cy="529641"/>
          </a:xfrm>
          <a:prstGeom prst="homePlate">
            <a:avLst/>
          </a:prstGeom>
          <a:solidFill>
            <a:sysClr val="window" lastClr="FFFFFF"/>
          </a:solidFill>
          <a:ln w="12700" cap="flat" cmpd="sng" algn="ctr">
            <a:solidFill>
              <a:srgbClr val="92AF1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fr-FR" sz="1400" b="1" i="1" u="none" strike="noStrike" kern="1200" cap="none" spc="0" normalizeH="0" baseline="0" noProof="0" dirty="0">
                <a:ln>
                  <a:noFill/>
                </a:ln>
                <a:solidFill>
                  <a:prstClr val="black"/>
                </a:solidFill>
                <a:effectLst/>
                <a:uLnTx/>
                <a:uFillTx/>
                <a:latin typeface="Calibri" panose="020F0502020204030204"/>
                <a:ea typeface="+mn-ea"/>
                <a:cs typeface="Arial"/>
                <a:sym typeface="Arial"/>
              </a:rPr>
              <a:t>Phase </a:t>
            </a:r>
            <a:r>
              <a:rPr lang="fr-FR" sz="1400" b="1" i="1" dirty="0">
                <a:solidFill>
                  <a:prstClr val="black"/>
                </a:solidFill>
                <a:latin typeface="Calibri" panose="020F0502020204030204"/>
                <a:cs typeface="Arial"/>
                <a:sym typeface="Arial"/>
              </a:rPr>
              <a:t>1</a:t>
            </a:r>
            <a:r>
              <a:rPr kumimoji="0" lang="fr-FR" sz="1400" b="1" i="1"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 </a:t>
            </a:r>
            <a:r>
              <a:rPr kumimoji="0" lang="fr-FR" sz="1400" b="1" i="1"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fr-FR" sz="1400" i="1" u="none" strike="noStrike" kern="1200" cap="none" spc="0" normalizeH="0" baseline="0" noProof="0" dirty="0">
                <a:ln>
                  <a:noFill/>
                </a:ln>
                <a:solidFill>
                  <a:prstClr val="black"/>
                </a:solidFill>
                <a:effectLst/>
                <a:uLnTx/>
                <a:uFillTx/>
                <a:latin typeface="Calibri" panose="020F0502020204030204"/>
                <a:ea typeface="+mn-ea"/>
                <a:cs typeface="Arial"/>
                <a:sym typeface="Arial"/>
              </a:rPr>
              <a:t>Diagnostic</a:t>
            </a:r>
            <a:r>
              <a:rPr kumimoji="0" lang="fr-FR" sz="1400" b="1" i="1"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lang="fr-FR" sz="1400" i="1" dirty="0" smtClean="0">
                <a:solidFill>
                  <a:prstClr val="black"/>
                </a:solidFill>
                <a:latin typeface="Calibri" panose="020F0502020204030204"/>
                <a:cs typeface="Arial"/>
                <a:sym typeface="Arial"/>
              </a:rPr>
              <a:t>de</a:t>
            </a:r>
            <a:r>
              <a:rPr lang="fr-FR" sz="1400" b="1" i="1" dirty="0" smtClean="0">
                <a:solidFill>
                  <a:prstClr val="black"/>
                </a:solidFill>
                <a:latin typeface="Calibri" panose="020F0502020204030204"/>
                <a:cs typeface="Arial"/>
                <a:sym typeface="Arial"/>
              </a:rPr>
              <a:t> l’offre locale </a:t>
            </a:r>
            <a:endParaRPr kumimoji="0" lang="fr-FR" sz="1400" b="1" i="1"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30" name="Flèche : pentagone 29">
            <a:extLst>
              <a:ext uri="{FF2B5EF4-FFF2-40B4-BE49-F238E27FC236}">
                <a16:creationId xmlns="" xmlns:a16="http://schemas.microsoft.com/office/drawing/2014/main" id="{89F0A8CE-0C26-49ED-843D-BB2CB5D73ED3}"/>
              </a:ext>
            </a:extLst>
          </p:cNvPr>
          <p:cNvSpPr/>
          <p:nvPr/>
        </p:nvSpPr>
        <p:spPr>
          <a:xfrm>
            <a:off x="1504693" y="3933057"/>
            <a:ext cx="4970233" cy="576064"/>
          </a:xfrm>
          <a:prstGeom prst="homePlate">
            <a:avLst/>
          </a:prstGeom>
          <a:solidFill>
            <a:sysClr val="window" lastClr="FFFFFF"/>
          </a:solidFill>
          <a:ln w="12700" cap="flat" cmpd="sng" algn="ctr">
            <a:solidFill>
              <a:srgbClr val="92AF1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fr-FR" sz="1400" b="1" i="1" u="none" strike="noStrike" kern="1200" cap="none" spc="0" normalizeH="0" baseline="0" noProof="0" dirty="0">
                <a:ln>
                  <a:noFill/>
                </a:ln>
                <a:solidFill>
                  <a:prstClr val="black"/>
                </a:solidFill>
                <a:effectLst/>
                <a:uLnTx/>
                <a:uFillTx/>
                <a:latin typeface="Calibri" panose="020F0502020204030204"/>
                <a:ea typeface="+mn-ea"/>
                <a:cs typeface="Arial"/>
                <a:sym typeface="Arial"/>
              </a:rPr>
              <a:t>Phase </a:t>
            </a:r>
            <a:r>
              <a:rPr kumimoji="0" lang="fr-FR" sz="1400" b="1" i="1"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2 </a:t>
            </a:r>
            <a:r>
              <a:rPr kumimoji="0" lang="fr-FR" sz="1400" b="1" i="1"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lang="fr-FR" sz="1400" i="1" dirty="0" smtClean="0">
                <a:solidFill>
                  <a:prstClr val="black"/>
                </a:solidFill>
                <a:latin typeface="Calibri" panose="020F0502020204030204"/>
                <a:cs typeface="Arial"/>
                <a:sym typeface="Arial"/>
              </a:rPr>
              <a:t>Diagnostic de </a:t>
            </a:r>
            <a:r>
              <a:rPr lang="fr-FR" sz="1400" b="1" i="1" dirty="0" smtClean="0">
                <a:solidFill>
                  <a:prstClr val="black"/>
                </a:solidFill>
                <a:latin typeface="Calibri" panose="020F0502020204030204"/>
                <a:cs typeface="Arial"/>
                <a:sym typeface="Arial"/>
              </a:rPr>
              <a:t>la demande </a:t>
            </a:r>
            <a:endParaRPr kumimoji="0" lang="fr-FR" sz="1400" b="1" i="1" u="none" strike="noStrike" kern="1200" cap="none" spc="0" normalizeH="0" baseline="0" noProof="0" dirty="0">
              <a:ln>
                <a:noFill/>
              </a:ln>
              <a:solidFill>
                <a:prstClr val="black"/>
              </a:solidFill>
              <a:effectLst/>
              <a:uLnTx/>
              <a:uFillTx/>
              <a:latin typeface="Calibri" panose="020F0502020204030204"/>
              <a:cs typeface="Arial"/>
              <a:sym typeface="Arial"/>
            </a:endParaRPr>
          </a:p>
        </p:txBody>
      </p:sp>
      <p:sp>
        <p:nvSpPr>
          <p:cNvPr id="31" name="ZoneTexte 30">
            <a:extLst>
              <a:ext uri="{FF2B5EF4-FFF2-40B4-BE49-F238E27FC236}">
                <a16:creationId xmlns="" xmlns:a16="http://schemas.microsoft.com/office/drawing/2014/main" id="{3CC67CAE-1BE4-4884-B5D4-A03B0B2900FF}"/>
              </a:ext>
            </a:extLst>
          </p:cNvPr>
          <p:cNvSpPr txBox="1"/>
          <p:nvPr/>
        </p:nvSpPr>
        <p:spPr>
          <a:xfrm>
            <a:off x="4788025" y="1213913"/>
            <a:ext cx="10695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Août</a:t>
            </a:r>
            <a:r>
              <a:rPr kumimoji="0" lang="fr-FR" sz="1400" b="0" i="0" u="none" strike="noStrike" kern="1200" cap="none" spc="0" normalizeH="0" noProof="0" dirty="0" smtClean="0">
                <a:ln>
                  <a:noFill/>
                </a:ln>
                <a:solidFill>
                  <a:prstClr val="black"/>
                </a:solidFill>
                <a:effectLst/>
                <a:uLnTx/>
                <a:uFillTx/>
                <a:latin typeface="Calibri" panose="020F0502020204030204"/>
                <a:ea typeface="+mn-ea"/>
                <a:cs typeface="Arial"/>
                <a:sym typeface="Arial"/>
              </a:rPr>
              <a:t> </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cxnSp>
        <p:nvCxnSpPr>
          <p:cNvPr id="32" name="Connecteur droit 31">
            <a:extLst>
              <a:ext uri="{FF2B5EF4-FFF2-40B4-BE49-F238E27FC236}">
                <a16:creationId xmlns="" xmlns:a16="http://schemas.microsoft.com/office/drawing/2014/main" id="{B55EEEE9-63DD-48C1-B0C2-8923E29A0592}"/>
              </a:ext>
            </a:extLst>
          </p:cNvPr>
          <p:cNvCxnSpPr>
            <a:cxnSpLocks/>
          </p:cNvCxnSpPr>
          <p:nvPr/>
        </p:nvCxnSpPr>
        <p:spPr>
          <a:xfrm>
            <a:off x="5076056" y="1556792"/>
            <a:ext cx="0" cy="130629"/>
          </a:xfrm>
          <a:prstGeom prst="line">
            <a:avLst/>
          </a:prstGeom>
          <a:noFill/>
          <a:ln w="6350" cap="flat" cmpd="sng" algn="ctr">
            <a:solidFill>
              <a:sysClr val="windowText" lastClr="000000">
                <a:lumMod val="65000"/>
                <a:lumOff val="35000"/>
              </a:sysClr>
            </a:solidFill>
            <a:prstDash val="solid"/>
            <a:miter lim="800000"/>
          </a:ln>
          <a:effectLst/>
        </p:spPr>
      </p:cxnSp>
      <p:sp>
        <p:nvSpPr>
          <p:cNvPr id="33" name="ZoneTexte 32">
            <a:extLst>
              <a:ext uri="{FF2B5EF4-FFF2-40B4-BE49-F238E27FC236}">
                <a16:creationId xmlns="" xmlns:a16="http://schemas.microsoft.com/office/drawing/2014/main" id="{69C04A7E-7762-4CDF-B06D-F0A34117FC34}"/>
              </a:ext>
            </a:extLst>
          </p:cNvPr>
          <p:cNvSpPr txBox="1"/>
          <p:nvPr/>
        </p:nvSpPr>
        <p:spPr>
          <a:xfrm>
            <a:off x="5461157" y="1211415"/>
            <a:ext cx="10695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Sept</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34" name="Accolade fermante 33">
            <a:extLst>
              <a:ext uri="{FF2B5EF4-FFF2-40B4-BE49-F238E27FC236}">
                <a16:creationId xmlns="" xmlns:a16="http://schemas.microsoft.com/office/drawing/2014/main" id="{9C86C840-FDB5-4467-BA8C-46532623AAB1}"/>
              </a:ext>
            </a:extLst>
          </p:cNvPr>
          <p:cNvSpPr/>
          <p:nvPr/>
        </p:nvSpPr>
        <p:spPr>
          <a:xfrm>
            <a:off x="7675400" y="5319936"/>
            <a:ext cx="53948" cy="726222"/>
          </a:xfrm>
          <a:prstGeom prst="rightBrac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 name="Flèche : bas 35">
            <a:extLst>
              <a:ext uri="{FF2B5EF4-FFF2-40B4-BE49-F238E27FC236}">
                <a16:creationId xmlns="" xmlns:a16="http://schemas.microsoft.com/office/drawing/2014/main" id="{F4681632-9544-4027-9E63-9F8CC86C3854}"/>
              </a:ext>
            </a:extLst>
          </p:cNvPr>
          <p:cNvSpPr/>
          <p:nvPr/>
        </p:nvSpPr>
        <p:spPr>
          <a:xfrm>
            <a:off x="6867562" y="1954808"/>
            <a:ext cx="269419" cy="1772223"/>
          </a:xfrm>
          <a:prstGeom prst="downArrow">
            <a:avLst/>
          </a:prstGeom>
          <a:solidFill>
            <a:srgbClr val="92AF18"/>
          </a:solidFill>
          <a:ln w="1905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cxnSp>
        <p:nvCxnSpPr>
          <p:cNvPr id="39" name="Connecteur droit 38">
            <a:extLst>
              <a:ext uri="{FF2B5EF4-FFF2-40B4-BE49-F238E27FC236}">
                <a16:creationId xmlns="" xmlns:a16="http://schemas.microsoft.com/office/drawing/2014/main" id="{B76A5C69-1E7E-4BBC-84E8-78500F4F1598}"/>
              </a:ext>
            </a:extLst>
          </p:cNvPr>
          <p:cNvCxnSpPr>
            <a:cxnSpLocks/>
          </p:cNvCxnSpPr>
          <p:nvPr/>
        </p:nvCxnSpPr>
        <p:spPr>
          <a:xfrm>
            <a:off x="5796136" y="1556792"/>
            <a:ext cx="0" cy="130629"/>
          </a:xfrm>
          <a:prstGeom prst="line">
            <a:avLst/>
          </a:prstGeom>
          <a:noFill/>
          <a:ln w="6350" cap="flat" cmpd="sng" algn="ctr">
            <a:solidFill>
              <a:sysClr val="windowText" lastClr="000000">
                <a:lumMod val="65000"/>
                <a:lumOff val="35000"/>
              </a:sysClr>
            </a:solidFill>
            <a:prstDash val="solid"/>
            <a:miter lim="800000"/>
          </a:ln>
          <a:effectLst/>
        </p:spPr>
      </p:cxnSp>
      <p:sp>
        <p:nvSpPr>
          <p:cNvPr id="40" name="Émoticône 39">
            <a:extLst>
              <a:ext uri="{FF2B5EF4-FFF2-40B4-BE49-F238E27FC236}">
                <a16:creationId xmlns="" xmlns:a16="http://schemas.microsoft.com/office/drawing/2014/main" id="{D495E6BF-8831-4150-A77F-D45D4224DE2F}"/>
              </a:ext>
            </a:extLst>
          </p:cNvPr>
          <p:cNvSpPr>
            <a:spLocks noChangeAspect="1"/>
          </p:cNvSpPr>
          <p:nvPr/>
        </p:nvSpPr>
        <p:spPr>
          <a:xfrm>
            <a:off x="3584066" y="4657535"/>
            <a:ext cx="269419" cy="361737"/>
          </a:xfrm>
          <a:prstGeom prst="smileyFace">
            <a:avLst/>
          </a:prstGeom>
          <a:solidFill>
            <a:srgbClr val="92AF18"/>
          </a:solidFill>
          <a:ln w="12700" cap="flat" cmpd="sng" algn="ctr">
            <a:solidFill>
              <a:sysClr val="windowText" lastClr="000000">
                <a:lumMod val="75000"/>
                <a:lumOff val="2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92AF18"/>
              </a:solidFill>
              <a:effectLst/>
              <a:uLnTx/>
              <a:uFillTx/>
              <a:latin typeface="Calibri" panose="020F0502020204030204"/>
              <a:ea typeface="+mn-ea"/>
              <a:cs typeface="Arial"/>
              <a:sym typeface="Arial"/>
            </a:endParaRPr>
          </a:p>
        </p:txBody>
      </p:sp>
      <p:sp>
        <p:nvSpPr>
          <p:cNvPr id="46" name="Zone de texte 33">
            <a:extLst>
              <a:ext uri="{FF2B5EF4-FFF2-40B4-BE49-F238E27FC236}">
                <a16:creationId xmlns="" xmlns:a16="http://schemas.microsoft.com/office/drawing/2014/main" id="{254B4911-188B-4703-BDB3-65B2FD4A7E61}"/>
              </a:ext>
            </a:extLst>
          </p:cNvPr>
          <p:cNvSpPr txBox="1"/>
          <p:nvPr/>
        </p:nvSpPr>
        <p:spPr>
          <a:xfrm>
            <a:off x="496697" y="5837229"/>
            <a:ext cx="1727504" cy="839161"/>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rPr>
              <a:t>Légende</a:t>
            </a:r>
            <a:r>
              <a:rPr kumimoji="0" lang="fr-FR" sz="10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rPr>
              <a:t> </a:t>
            </a:r>
            <a:endParaRPr kumimoji="0" lang="fr-FR"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rPr>
              <a:t>Ateliers de concertation avec des acteurs</a:t>
            </a:r>
            <a:r>
              <a:rPr kumimoji="0" lang="fr-FR"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rPr>
              <a:t> </a:t>
            </a:r>
            <a:endParaRPr kumimoji="0" lang="fr-FR" sz="1200" b="1" i="0" u="none" strike="noStrike" kern="1200" cap="none" spc="0" normalizeH="0" baseline="0" noProof="0" dirty="0">
              <a:ln>
                <a:noFill/>
              </a:ln>
              <a:solidFill>
                <a:srgbClr val="92AF18"/>
              </a:solidFill>
              <a:effectLst/>
              <a:uLnTx/>
              <a:uFillTx/>
              <a:latin typeface="Calibri" panose="020F0502020204030204"/>
              <a:cs typeface="Times New Roman" panose="02020603050405020304" pitchFamily="18" charset="0"/>
              <a:sym typeface="Arial"/>
            </a:endParaRPr>
          </a:p>
        </p:txBody>
      </p:sp>
      <p:sp>
        <p:nvSpPr>
          <p:cNvPr id="48" name="Émoticône 47">
            <a:extLst>
              <a:ext uri="{FF2B5EF4-FFF2-40B4-BE49-F238E27FC236}">
                <a16:creationId xmlns="" xmlns:a16="http://schemas.microsoft.com/office/drawing/2014/main" id="{2FDD1B04-2342-4748-BCE5-0FB7C10767BB}"/>
              </a:ext>
            </a:extLst>
          </p:cNvPr>
          <p:cNvSpPr>
            <a:spLocks noChangeAspect="1"/>
          </p:cNvSpPr>
          <p:nvPr/>
        </p:nvSpPr>
        <p:spPr>
          <a:xfrm>
            <a:off x="215297" y="6160711"/>
            <a:ext cx="201146" cy="270070"/>
          </a:xfrm>
          <a:prstGeom prst="smileyFace">
            <a:avLst/>
          </a:prstGeom>
          <a:solidFill>
            <a:srgbClr val="92AF18"/>
          </a:solidFill>
          <a:ln w="12700" cap="flat" cmpd="sng" algn="ctr">
            <a:solidFill>
              <a:sysClr val="windowText" lastClr="000000">
                <a:lumMod val="65000"/>
                <a:lumOff val="3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92AF18"/>
              </a:solidFill>
              <a:effectLst/>
              <a:uLnTx/>
              <a:uFillTx/>
              <a:latin typeface="Calibri" panose="020F0502020204030204"/>
              <a:ea typeface="+mn-ea"/>
              <a:cs typeface="Arial"/>
              <a:sym typeface="Arial"/>
            </a:endParaRPr>
          </a:p>
        </p:txBody>
      </p:sp>
      <p:sp>
        <p:nvSpPr>
          <p:cNvPr id="50" name="Zone de texte 20">
            <a:extLst>
              <a:ext uri="{FF2B5EF4-FFF2-40B4-BE49-F238E27FC236}">
                <a16:creationId xmlns="" xmlns:a16="http://schemas.microsoft.com/office/drawing/2014/main" id="{6ACD4A93-2194-44BF-9785-FB57A776B522}"/>
              </a:ext>
            </a:extLst>
          </p:cNvPr>
          <p:cNvSpPr txBox="1"/>
          <p:nvPr/>
        </p:nvSpPr>
        <p:spPr>
          <a:xfrm>
            <a:off x="6718256" y="3735686"/>
            <a:ext cx="1407767" cy="74041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lang="fr-FR" sz="1200" b="1" dirty="0" smtClean="0">
                <a:solidFill>
                  <a:srgbClr val="92AF18"/>
                </a:solidFill>
                <a:latin typeface="Calibri" panose="020F0502020204030204"/>
                <a:ea typeface="Calibri" panose="020F0502020204030204" pitchFamily="34" charset="0"/>
                <a:cs typeface="Times New Roman" panose="02020603050405020304" pitchFamily="18" charset="0"/>
                <a:sym typeface="Arial"/>
              </a:rPr>
              <a:t>Octobre</a:t>
            </a:r>
            <a:r>
              <a:rPr kumimoji="0" lang="fr-F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rPr>
              <a:t/>
            </a:r>
            <a:br>
              <a:rPr kumimoji="0" lang="fr-F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rPr>
            </a:br>
            <a:r>
              <a:rPr kumimoji="0" lang="fr-F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rPr>
              <a:t>Restitution </a:t>
            </a:r>
            <a:r>
              <a:rPr kumimoji="0" lang="fr-FR" sz="12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rPr>
              <a:t>Phase</a:t>
            </a:r>
            <a:r>
              <a:rPr kumimoji="0" lang="fr-FR" sz="1200" b="0" i="0" u="none" strike="noStrike" kern="1200" cap="none" spc="0" normalizeH="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rPr>
              <a:t> 1 et phase 2  </a:t>
            </a:r>
            <a:endParaRPr kumimoji="0" lang="fr-FR" sz="20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45" name="Titre 1"/>
          <p:cNvSpPr txBox="1">
            <a:spLocks/>
          </p:cNvSpPr>
          <p:nvPr/>
        </p:nvSpPr>
        <p:spPr>
          <a:xfrm>
            <a:off x="887655" y="245517"/>
            <a:ext cx="7484368" cy="590996"/>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kern="1200">
                <a:solidFill>
                  <a:schemeClr val="bg1"/>
                </a:solidFill>
                <a:latin typeface="Arial Black" panose="020B0A04020102020204" pitchFamily="34" charset="0"/>
                <a:ea typeface="+mj-ea"/>
                <a:cs typeface="+mj-cs"/>
              </a:defRPr>
            </a:lvl1pPr>
          </a:lstStyle>
          <a:p>
            <a:pPr algn="ctr"/>
            <a:r>
              <a:rPr lang="fr-FR" sz="2800" b="1" dirty="0" smtClean="0">
                <a:latin typeface="Calibri" panose="020F0502020204030204" pitchFamily="34" charset="0"/>
                <a:cs typeface="Calibri" panose="020F0502020204030204" pitchFamily="34" charset="0"/>
              </a:rPr>
              <a:t>Calendrier prévisionnel </a:t>
            </a:r>
            <a:endParaRPr lang="fr-FR" sz="2800" b="1" dirty="0">
              <a:latin typeface="Calibri" panose="020F0502020204030204" pitchFamily="34" charset="0"/>
              <a:cs typeface="Calibri" panose="020F0502020204030204" pitchFamily="34" charset="0"/>
            </a:endParaRPr>
          </a:p>
        </p:txBody>
      </p:sp>
      <p:cxnSp>
        <p:nvCxnSpPr>
          <p:cNvPr id="47" name="Connecteur droit 46">
            <a:extLst>
              <a:ext uri="{FF2B5EF4-FFF2-40B4-BE49-F238E27FC236}">
                <a16:creationId xmlns="" xmlns:a16="http://schemas.microsoft.com/office/drawing/2014/main" id="{B76A5C69-1E7E-4BBC-84E8-78500F4F1598}"/>
              </a:ext>
            </a:extLst>
          </p:cNvPr>
          <p:cNvCxnSpPr>
            <a:cxnSpLocks/>
          </p:cNvCxnSpPr>
          <p:nvPr/>
        </p:nvCxnSpPr>
        <p:spPr>
          <a:xfrm>
            <a:off x="6516216" y="1556792"/>
            <a:ext cx="0" cy="130629"/>
          </a:xfrm>
          <a:prstGeom prst="line">
            <a:avLst/>
          </a:prstGeom>
          <a:noFill/>
          <a:ln w="6350" cap="flat" cmpd="sng" algn="ctr">
            <a:solidFill>
              <a:sysClr val="windowText" lastClr="000000">
                <a:lumMod val="65000"/>
                <a:lumOff val="35000"/>
              </a:sysClr>
            </a:solidFill>
            <a:prstDash val="solid"/>
            <a:miter lim="800000"/>
          </a:ln>
          <a:effectLst/>
        </p:spPr>
      </p:cxnSp>
      <p:cxnSp>
        <p:nvCxnSpPr>
          <p:cNvPr id="51" name="Connecteur droit 50">
            <a:extLst>
              <a:ext uri="{FF2B5EF4-FFF2-40B4-BE49-F238E27FC236}">
                <a16:creationId xmlns="" xmlns:a16="http://schemas.microsoft.com/office/drawing/2014/main" id="{B76A5C69-1E7E-4BBC-84E8-78500F4F1598}"/>
              </a:ext>
            </a:extLst>
          </p:cNvPr>
          <p:cNvCxnSpPr>
            <a:cxnSpLocks/>
          </p:cNvCxnSpPr>
          <p:nvPr/>
        </p:nvCxnSpPr>
        <p:spPr>
          <a:xfrm>
            <a:off x="7236296" y="1556792"/>
            <a:ext cx="0" cy="130629"/>
          </a:xfrm>
          <a:prstGeom prst="line">
            <a:avLst/>
          </a:prstGeom>
          <a:noFill/>
          <a:ln w="6350" cap="flat" cmpd="sng" algn="ctr">
            <a:solidFill>
              <a:sysClr val="windowText" lastClr="000000">
                <a:lumMod val="65000"/>
                <a:lumOff val="35000"/>
              </a:sysClr>
            </a:solidFill>
            <a:prstDash val="solid"/>
            <a:miter lim="800000"/>
          </a:ln>
          <a:effectLst/>
        </p:spPr>
      </p:cxnSp>
      <p:cxnSp>
        <p:nvCxnSpPr>
          <p:cNvPr id="53" name="Connecteur droit 52">
            <a:extLst>
              <a:ext uri="{FF2B5EF4-FFF2-40B4-BE49-F238E27FC236}">
                <a16:creationId xmlns="" xmlns:a16="http://schemas.microsoft.com/office/drawing/2014/main" id="{B76A5C69-1E7E-4BBC-84E8-78500F4F1598}"/>
              </a:ext>
            </a:extLst>
          </p:cNvPr>
          <p:cNvCxnSpPr>
            <a:cxnSpLocks/>
          </p:cNvCxnSpPr>
          <p:nvPr/>
        </p:nvCxnSpPr>
        <p:spPr>
          <a:xfrm>
            <a:off x="7956376" y="1556792"/>
            <a:ext cx="0" cy="130629"/>
          </a:xfrm>
          <a:prstGeom prst="line">
            <a:avLst/>
          </a:prstGeom>
          <a:noFill/>
          <a:ln w="6350" cap="flat" cmpd="sng" algn="ctr">
            <a:solidFill>
              <a:sysClr val="windowText" lastClr="000000">
                <a:lumMod val="65000"/>
                <a:lumOff val="35000"/>
              </a:sysClr>
            </a:solidFill>
            <a:prstDash val="solid"/>
            <a:miter lim="800000"/>
          </a:ln>
          <a:effectLst/>
        </p:spPr>
      </p:cxnSp>
      <p:sp>
        <p:nvSpPr>
          <p:cNvPr id="55" name="ZoneTexte 54">
            <a:extLst>
              <a:ext uri="{FF2B5EF4-FFF2-40B4-BE49-F238E27FC236}">
                <a16:creationId xmlns="" xmlns:a16="http://schemas.microsoft.com/office/drawing/2014/main" id="{69C04A7E-7762-4CDF-B06D-F0A34117FC34}"/>
              </a:ext>
            </a:extLst>
          </p:cNvPr>
          <p:cNvSpPr txBox="1"/>
          <p:nvPr/>
        </p:nvSpPr>
        <p:spPr>
          <a:xfrm>
            <a:off x="6266896" y="1223126"/>
            <a:ext cx="10695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Oct.</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56" name="ZoneTexte 55">
            <a:extLst>
              <a:ext uri="{FF2B5EF4-FFF2-40B4-BE49-F238E27FC236}">
                <a16:creationId xmlns="" xmlns:a16="http://schemas.microsoft.com/office/drawing/2014/main" id="{69C04A7E-7762-4CDF-B06D-F0A34117FC34}"/>
              </a:ext>
            </a:extLst>
          </p:cNvPr>
          <p:cNvSpPr txBox="1"/>
          <p:nvPr/>
        </p:nvSpPr>
        <p:spPr>
          <a:xfrm>
            <a:off x="7056503" y="1218909"/>
            <a:ext cx="10695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Nov.</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57" name="ZoneTexte 56">
            <a:extLst>
              <a:ext uri="{FF2B5EF4-FFF2-40B4-BE49-F238E27FC236}">
                <a16:creationId xmlns="" xmlns:a16="http://schemas.microsoft.com/office/drawing/2014/main" id="{69C04A7E-7762-4CDF-B06D-F0A34117FC34}"/>
              </a:ext>
            </a:extLst>
          </p:cNvPr>
          <p:cNvSpPr txBox="1"/>
          <p:nvPr/>
        </p:nvSpPr>
        <p:spPr>
          <a:xfrm>
            <a:off x="7729348" y="1218909"/>
            <a:ext cx="10695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Déc.</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58" name="Accolade fermante 57">
            <a:extLst>
              <a:ext uri="{FF2B5EF4-FFF2-40B4-BE49-F238E27FC236}">
                <a16:creationId xmlns="" xmlns:a16="http://schemas.microsoft.com/office/drawing/2014/main" id="{9C86C840-FDB5-4467-BA8C-46532623AAB1}"/>
              </a:ext>
            </a:extLst>
          </p:cNvPr>
          <p:cNvSpPr/>
          <p:nvPr/>
        </p:nvSpPr>
        <p:spPr>
          <a:xfrm>
            <a:off x="6582661" y="3011122"/>
            <a:ext cx="53948" cy="1580559"/>
          </a:xfrm>
          <a:prstGeom prst="rightBrac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9" name="Émoticône 58">
            <a:extLst>
              <a:ext uri="{FF2B5EF4-FFF2-40B4-BE49-F238E27FC236}">
                <a16:creationId xmlns="" xmlns:a16="http://schemas.microsoft.com/office/drawing/2014/main" id="{D495E6BF-8831-4150-A77F-D45D4224DE2F}"/>
              </a:ext>
            </a:extLst>
          </p:cNvPr>
          <p:cNvSpPr>
            <a:spLocks noChangeAspect="1"/>
          </p:cNvSpPr>
          <p:nvPr/>
        </p:nvSpPr>
        <p:spPr>
          <a:xfrm>
            <a:off x="5661425" y="6309320"/>
            <a:ext cx="269419" cy="361737"/>
          </a:xfrm>
          <a:prstGeom prst="smileyFace">
            <a:avLst/>
          </a:prstGeom>
          <a:solidFill>
            <a:srgbClr val="92AF18"/>
          </a:solidFill>
          <a:ln w="12700" cap="flat" cmpd="sng" algn="ctr">
            <a:solidFill>
              <a:sysClr val="windowText" lastClr="000000">
                <a:lumMod val="75000"/>
                <a:lumOff val="2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92AF18"/>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85679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6437" y="2204864"/>
            <a:ext cx="7772400" cy="1500187"/>
          </a:xfrm>
        </p:spPr>
        <p:txBody>
          <a:bodyPr anchor="ctr"/>
          <a:lstStyle/>
          <a:p>
            <a:pPr algn="ctr"/>
            <a:r>
              <a:rPr lang="fr-FR" sz="4000" b="1" dirty="0" smtClean="0">
                <a:latin typeface="Calibri" panose="020F0502020204030204" pitchFamily="34" charset="0"/>
                <a:cs typeface="Calibri" panose="020F0502020204030204" pitchFamily="34" charset="0"/>
              </a:rPr>
              <a:t>Retour d’expérience avec quelques actions concrètes</a:t>
            </a:r>
            <a:endParaRPr lang="fr-FR"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3916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204864"/>
            <a:ext cx="7772400" cy="2232248"/>
          </a:xfrm>
        </p:spPr>
        <p:txBody>
          <a:bodyPr/>
          <a:lstStyle/>
          <a:p>
            <a:r>
              <a:rPr lang="fr-FR" sz="32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PLATEFORME D’APPROVISIONNEMENT DES COLLEGES PUBLICS EN PRODUITS DE PROXIMITE</a:t>
            </a:r>
            <a:endParaRPr lang="fr-FR"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930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010400" y="6356350"/>
            <a:ext cx="2133600" cy="365125"/>
          </a:xfrm>
          <a:prstGeom prst="rect">
            <a:avLst/>
          </a:prstGeom>
        </p:spPr>
        <p:txBody>
          <a:bodyPr/>
          <a:lstStyle/>
          <a:p>
            <a:fld id="{4FD34360-C3DA-4219-A001-A5F52B80EE15}" type="slidenum">
              <a:rPr lang="fr-FR" smtClean="0">
                <a:solidFill>
                  <a:prstClr val="black">
                    <a:tint val="75000"/>
                  </a:prstClr>
                </a:solidFill>
              </a:rPr>
              <a:pPr/>
              <a:t>25</a:t>
            </a:fld>
            <a:endParaRPr lang="fr-FR">
              <a:solidFill>
                <a:prstClr val="black">
                  <a:tint val="75000"/>
                </a:prstClr>
              </a:solidFill>
            </a:endParaRPr>
          </a:p>
        </p:txBody>
      </p:sp>
      <p:sp>
        <p:nvSpPr>
          <p:cNvPr id="4" name="Rectangle 3"/>
          <p:cNvSpPr/>
          <p:nvPr/>
        </p:nvSpPr>
        <p:spPr>
          <a:xfrm>
            <a:off x="611560" y="1340768"/>
            <a:ext cx="8064896" cy="2585323"/>
          </a:xfrm>
          <a:prstGeom prst="rect">
            <a:avLst/>
          </a:prstGeom>
        </p:spPr>
        <p:txBody>
          <a:bodyPr wrap="square">
            <a:spAutoFit/>
          </a:bodyPr>
          <a:lstStyle/>
          <a:p>
            <a:r>
              <a:rPr lang="fr-FR" dirty="0" smtClean="0">
                <a:solidFill>
                  <a:prstClr val="black"/>
                </a:solidFill>
              </a:rPr>
              <a:t>La </a:t>
            </a:r>
            <a:r>
              <a:rPr lang="fr-FR" dirty="0">
                <a:solidFill>
                  <a:prstClr val="black"/>
                </a:solidFill>
              </a:rPr>
              <a:t>charte en 5 </a:t>
            </a:r>
            <a:r>
              <a:rPr lang="fr-FR" dirty="0" smtClean="0">
                <a:solidFill>
                  <a:prstClr val="black"/>
                </a:solidFill>
              </a:rPr>
              <a:t>engagements :</a:t>
            </a:r>
            <a:endParaRPr lang="fr-FR" dirty="0">
              <a:solidFill>
                <a:prstClr val="black"/>
              </a:solidFill>
            </a:endParaRPr>
          </a:p>
          <a:p>
            <a:pPr marL="342900" indent="-342900">
              <a:buFont typeface="+mj-lt"/>
              <a:buAutoNum type="arabicPeriod"/>
            </a:pPr>
            <a:r>
              <a:rPr lang="fr-FR" dirty="0" smtClean="0">
                <a:solidFill>
                  <a:prstClr val="black"/>
                </a:solidFill>
              </a:rPr>
              <a:t>renforcer </a:t>
            </a:r>
            <a:r>
              <a:rPr lang="fr-FR" dirty="0">
                <a:solidFill>
                  <a:prstClr val="black"/>
                </a:solidFill>
              </a:rPr>
              <a:t>les circuits </a:t>
            </a:r>
            <a:r>
              <a:rPr lang="fr-FR" dirty="0" smtClean="0">
                <a:solidFill>
                  <a:prstClr val="black"/>
                </a:solidFill>
              </a:rPr>
              <a:t>d'approvisionnement de </a:t>
            </a:r>
            <a:r>
              <a:rPr lang="fr-FR" dirty="0">
                <a:solidFill>
                  <a:prstClr val="black"/>
                </a:solidFill>
              </a:rPr>
              <a:t>proximité et de qualité</a:t>
            </a:r>
          </a:p>
          <a:p>
            <a:pPr marL="342900" indent="-342900">
              <a:buFont typeface="+mj-lt"/>
              <a:buAutoNum type="arabicPeriod"/>
            </a:pPr>
            <a:r>
              <a:rPr lang="fr-FR" dirty="0" smtClean="0">
                <a:solidFill>
                  <a:prstClr val="black"/>
                </a:solidFill>
              </a:rPr>
              <a:t>offrir </a:t>
            </a:r>
            <a:r>
              <a:rPr lang="fr-FR" dirty="0">
                <a:solidFill>
                  <a:prstClr val="black"/>
                </a:solidFill>
              </a:rPr>
              <a:t>à chacun des repas de qualité, </a:t>
            </a:r>
            <a:r>
              <a:rPr lang="fr-FR" dirty="0" smtClean="0">
                <a:solidFill>
                  <a:prstClr val="black"/>
                </a:solidFill>
              </a:rPr>
              <a:t>équilibrés et </a:t>
            </a:r>
            <a:r>
              <a:rPr lang="fr-FR" dirty="0">
                <a:solidFill>
                  <a:prstClr val="black"/>
                </a:solidFill>
              </a:rPr>
              <a:t>conformes aux règles d’hygiène alimentaire</a:t>
            </a:r>
          </a:p>
          <a:p>
            <a:pPr marL="342900" indent="-342900">
              <a:buFont typeface="+mj-lt"/>
              <a:buAutoNum type="arabicPeriod"/>
            </a:pPr>
            <a:r>
              <a:rPr lang="fr-FR" dirty="0" smtClean="0">
                <a:solidFill>
                  <a:prstClr val="black"/>
                </a:solidFill>
              </a:rPr>
              <a:t>offrir </a:t>
            </a:r>
            <a:r>
              <a:rPr lang="fr-FR" dirty="0">
                <a:solidFill>
                  <a:prstClr val="black"/>
                </a:solidFill>
              </a:rPr>
              <a:t>un accueil de qualité durant le </a:t>
            </a:r>
            <a:r>
              <a:rPr lang="fr-FR" dirty="0" smtClean="0">
                <a:solidFill>
                  <a:prstClr val="black"/>
                </a:solidFill>
              </a:rPr>
              <a:t>temps de </a:t>
            </a:r>
            <a:r>
              <a:rPr lang="fr-FR" dirty="0">
                <a:solidFill>
                  <a:prstClr val="black"/>
                </a:solidFill>
              </a:rPr>
              <a:t>restauration scolaire</a:t>
            </a:r>
          </a:p>
          <a:p>
            <a:pPr marL="342900" indent="-342900">
              <a:buFont typeface="+mj-lt"/>
              <a:buAutoNum type="arabicPeriod"/>
            </a:pPr>
            <a:r>
              <a:rPr lang="fr-FR" dirty="0" smtClean="0">
                <a:solidFill>
                  <a:prstClr val="black"/>
                </a:solidFill>
              </a:rPr>
              <a:t>contribuer </a:t>
            </a:r>
            <a:r>
              <a:rPr lang="fr-FR" dirty="0">
                <a:solidFill>
                  <a:prstClr val="black"/>
                </a:solidFill>
              </a:rPr>
              <a:t>à l’éducation au goût, à la </a:t>
            </a:r>
            <a:r>
              <a:rPr lang="fr-FR" dirty="0" smtClean="0">
                <a:solidFill>
                  <a:prstClr val="black"/>
                </a:solidFill>
              </a:rPr>
              <a:t>nutrition et </a:t>
            </a:r>
            <a:r>
              <a:rPr lang="fr-FR" dirty="0">
                <a:solidFill>
                  <a:prstClr val="black"/>
                </a:solidFill>
              </a:rPr>
              <a:t>à l’impact environnemental des denrées</a:t>
            </a:r>
          </a:p>
          <a:p>
            <a:pPr marL="342900" indent="-342900">
              <a:buFont typeface="+mj-lt"/>
              <a:buAutoNum type="arabicPeriod"/>
            </a:pPr>
            <a:r>
              <a:rPr lang="fr-FR" dirty="0" smtClean="0">
                <a:solidFill>
                  <a:prstClr val="black"/>
                </a:solidFill>
              </a:rPr>
              <a:t>contribuer </a:t>
            </a:r>
            <a:r>
              <a:rPr lang="fr-FR" dirty="0">
                <a:solidFill>
                  <a:prstClr val="black"/>
                </a:solidFill>
              </a:rPr>
              <a:t>à la lutte contre le </a:t>
            </a:r>
            <a:r>
              <a:rPr lang="fr-FR" dirty="0" smtClean="0">
                <a:solidFill>
                  <a:prstClr val="black"/>
                </a:solidFill>
              </a:rPr>
              <a:t>gaspillage alimentaire </a:t>
            </a:r>
            <a:r>
              <a:rPr lang="fr-FR" dirty="0">
                <a:solidFill>
                  <a:prstClr val="black"/>
                </a:solidFill>
              </a:rPr>
              <a:t>et à la réduction des déchets</a:t>
            </a:r>
          </a:p>
        </p:txBody>
      </p:sp>
      <p:sp>
        <p:nvSpPr>
          <p:cNvPr id="12" name="Titre 1"/>
          <p:cNvSpPr txBox="1">
            <a:spLocks/>
          </p:cNvSpPr>
          <p:nvPr/>
        </p:nvSpPr>
        <p:spPr>
          <a:xfrm>
            <a:off x="1907704" y="260647"/>
            <a:ext cx="7020272" cy="597505"/>
          </a:xfrm>
          <a:prstGeom prst="rect">
            <a:avLst/>
          </a:prstGeom>
        </p:spPr>
        <p:txBody>
          <a:bodyPr>
            <a:normAutofit fontScale="90000" lnSpcReduction="10000"/>
          </a:bodyPr>
          <a:lstStyle>
            <a:lvl1pPr algn="r" defTabSz="914400" rtl="0" eaLnBrk="1" latinLnBrk="0" hangingPunct="1">
              <a:spcBef>
                <a:spcPct val="0"/>
              </a:spcBef>
              <a:buNone/>
              <a:defRPr sz="2400" kern="1200">
                <a:solidFill>
                  <a:schemeClr val="bg1"/>
                </a:solidFill>
                <a:latin typeface="Arial Black" panose="020B0A04020102020204" pitchFamily="34" charset="0"/>
                <a:ea typeface="+mj-ea"/>
                <a:cs typeface="+mj-cs"/>
              </a:defRPr>
            </a:lvl1pPr>
          </a:lstStyle>
          <a:p>
            <a:r>
              <a:rPr lang="fr-FR" sz="2000" u="sng" dirty="0">
                <a:solidFill>
                  <a:prstClr val="white"/>
                </a:solidFill>
              </a:rPr>
              <a:t>Charte de la restauration </a:t>
            </a:r>
            <a:r>
              <a:rPr lang="fr-FR" sz="2000" u="sng" dirty="0" smtClean="0">
                <a:solidFill>
                  <a:prstClr val="white"/>
                </a:solidFill>
              </a:rPr>
              <a:t>scolaire</a:t>
            </a:r>
          </a:p>
          <a:p>
            <a:r>
              <a:rPr lang="fr-FR" sz="2000" u="sng" dirty="0" smtClean="0">
                <a:solidFill>
                  <a:prstClr val="white"/>
                </a:solidFill>
              </a:rPr>
              <a:t>dans </a:t>
            </a:r>
            <a:r>
              <a:rPr lang="fr-FR" sz="2000" u="sng" dirty="0">
                <a:solidFill>
                  <a:prstClr val="white"/>
                </a:solidFill>
              </a:rPr>
              <a:t>les collèges publics de l’Aube</a:t>
            </a:r>
            <a:endParaRPr lang="fr-FR" sz="2000" b="1" u="sng" dirty="0">
              <a:solidFill>
                <a:prstClr val="white"/>
              </a:solidFill>
            </a:endParaRPr>
          </a:p>
        </p:txBody>
      </p:sp>
      <p:pic>
        <p:nvPicPr>
          <p:cNvPr id="14" name="Picture 2" descr="S:\0_DOSSIERS-PAR-GRANDS THEMES\Enseignement formation\COLLEGES\RESTAURATION-SCOLAIRE\Charte-restauration-collèges\cou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23251">
            <a:off x="3857706" y="4101753"/>
            <a:ext cx="1506694" cy="213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075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010400" y="6356350"/>
            <a:ext cx="2133600" cy="365125"/>
          </a:xfrm>
          <a:prstGeom prst="rect">
            <a:avLst/>
          </a:prstGeom>
        </p:spPr>
        <p:txBody>
          <a:bodyPr/>
          <a:lstStyle/>
          <a:p>
            <a:fld id="{4FD34360-C3DA-4219-A001-A5F52B80EE15}" type="slidenum">
              <a:rPr lang="fr-FR" smtClean="0">
                <a:solidFill>
                  <a:prstClr val="black">
                    <a:tint val="75000"/>
                  </a:prstClr>
                </a:solidFill>
              </a:rPr>
              <a:pPr/>
              <a:t>26</a:t>
            </a:fld>
            <a:endParaRPr lang="fr-FR">
              <a:solidFill>
                <a:prstClr val="black">
                  <a:tint val="75000"/>
                </a:prstClr>
              </a:solidFill>
            </a:endParaRPr>
          </a:p>
        </p:txBody>
      </p:sp>
      <p:sp>
        <p:nvSpPr>
          <p:cNvPr id="3" name="Titre 1"/>
          <p:cNvSpPr txBox="1">
            <a:spLocks/>
          </p:cNvSpPr>
          <p:nvPr/>
        </p:nvSpPr>
        <p:spPr>
          <a:xfrm>
            <a:off x="2963605" y="278104"/>
            <a:ext cx="5976664" cy="597505"/>
          </a:xfrm>
          <a:prstGeom prst="rect">
            <a:avLst/>
          </a:prstGeom>
        </p:spPr>
        <p:txBody>
          <a:bodyPr>
            <a:normAutofit fontScale="90000" lnSpcReduction="10000"/>
          </a:bodyPr>
          <a:lstStyle>
            <a:lvl1pPr algn="r" defTabSz="914400" rtl="0" eaLnBrk="1" latinLnBrk="0" hangingPunct="1">
              <a:spcBef>
                <a:spcPct val="0"/>
              </a:spcBef>
              <a:buNone/>
              <a:defRPr sz="2400" kern="1200">
                <a:solidFill>
                  <a:schemeClr val="bg1"/>
                </a:solidFill>
                <a:latin typeface="Arial Black" panose="020B0A04020102020204" pitchFamily="34" charset="0"/>
                <a:ea typeface="+mj-ea"/>
                <a:cs typeface="+mj-cs"/>
              </a:defRPr>
            </a:lvl1pPr>
          </a:lstStyle>
          <a:p>
            <a:r>
              <a:rPr lang="fr-FR" sz="2000" u="sng" dirty="0" smtClean="0">
                <a:solidFill>
                  <a:prstClr val="white"/>
                </a:solidFill>
              </a:rPr>
              <a:t>Renforcer </a:t>
            </a:r>
            <a:r>
              <a:rPr lang="fr-FR" sz="2000" u="sng" dirty="0">
                <a:solidFill>
                  <a:prstClr val="white"/>
                </a:solidFill>
              </a:rPr>
              <a:t>les circuits d'approvisionnement de proximité et de </a:t>
            </a:r>
            <a:r>
              <a:rPr lang="fr-FR" sz="2000" u="sng" dirty="0" smtClean="0">
                <a:solidFill>
                  <a:prstClr val="white"/>
                </a:solidFill>
              </a:rPr>
              <a:t>qualité - </a:t>
            </a:r>
            <a:r>
              <a:rPr lang="fr-FR" sz="2000" u="sng" dirty="0" smtClean="0">
                <a:solidFill>
                  <a:prstClr val="white"/>
                </a:solidFill>
                <a:effectLst>
                  <a:outerShdw blurRad="38100" dist="38100" dir="2700000" algn="tl">
                    <a:srgbClr val="000000">
                      <a:alpha val="43137"/>
                    </a:srgbClr>
                  </a:outerShdw>
                </a:effectLst>
              </a:rPr>
              <a:t>Genèse du dispositif</a:t>
            </a:r>
            <a:endParaRPr lang="fr-FR" sz="2000" u="sng" dirty="0">
              <a:solidFill>
                <a:prstClr val="white"/>
              </a:solidFill>
              <a:effectLst>
                <a:outerShdw blurRad="38100" dist="38100" dir="2700000" algn="tl">
                  <a:srgbClr val="000000">
                    <a:alpha val="43137"/>
                  </a:srgbClr>
                </a:outerShdw>
              </a:effectLst>
            </a:endParaRPr>
          </a:p>
        </p:txBody>
      </p:sp>
      <p:sp>
        <p:nvSpPr>
          <p:cNvPr id="5" name="ZoneTexte 4"/>
          <p:cNvSpPr txBox="1"/>
          <p:nvPr/>
        </p:nvSpPr>
        <p:spPr>
          <a:xfrm>
            <a:off x="429420" y="3874983"/>
            <a:ext cx="3998564" cy="2308324"/>
          </a:xfrm>
          <a:prstGeom prst="rect">
            <a:avLst/>
          </a:prstGeom>
          <a:noFill/>
        </p:spPr>
        <p:txBody>
          <a:bodyPr wrap="square" rtlCol="0">
            <a:spAutoFit/>
          </a:bodyPr>
          <a:lstStyle/>
          <a:p>
            <a:r>
              <a:rPr lang="fr-FR" b="1" u="sng" dirty="0" smtClean="0">
                <a:solidFill>
                  <a:prstClr val="black"/>
                </a:solidFill>
              </a:rPr>
              <a:t>Logistique</a:t>
            </a:r>
            <a:r>
              <a:rPr lang="fr-FR" dirty="0" smtClean="0">
                <a:solidFill>
                  <a:prstClr val="black"/>
                </a:solidFill>
              </a:rPr>
              <a:t> : difficulté à livrer dans tout le département</a:t>
            </a:r>
          </a:p>
          <a:p>
            <a:endParaRPr lang="fr-FR" dirty="0">
              <a:solidFill>
                <a:prstClr val="black"/>
              </a:solidFill>
            </a:endParaRPr>
          </a:p>
          <a:p>
            <a:r>
              <a:rPr lang="fr-FR" b="1" u="sng" dirty="0" smtClean="0">
                <a:solidFill>
                  <a:prstClr val="black"/>
                </a:solidFill>
              </a:rPr>
              <a:t>Finance</a:t>
            </a:r>
            <a:r>
              <a:rPr lang="fr-FR" dirty="0" smtClean="0">
                <a:solidFill>
                  <a:prstClr val="black"/>
                </a:solidFill>
              </a:rPr>
              <a:t> </a:t>
            </a:r>
            <a:r>
              <a:rPr lang="fr-FR" dirty="0">
                <a:solidFill>
                  <a:prstClr val="black"/>
                </a:solidFill>
              </a:rPr>
              <a:t>: </a:t>
            </a:r>
            <a:r>
              <a:rPr lang="fr-FR" dirty="0" smtClean="0">
                <a:solidFill>
                  <a:prstClr val="black"/>
                </a:solidFill>
              </a:rPr>
              <a:t>livraisons ponctuelles non rentables </a:t>
            </a:r>
          </a:p>
          <a:p>
            <a:endParaRPr lang="fr-FR" dirty="0" smtClean="0">
              <a:solidFill>
                <a:prstClr val="black"/>
              </a:solidFill>
            </a:endParaRPr>
          </a:p>
          <a:p>
            <a:r>
              <a:rPr lang="fr-FR" b="1" u="sng" dirty="0" smtClean="0">
                <a:solidFill>
                  <a:prstClr val="black"/>
                </a:solidFill>
              </a:rPr>
              <a:t>Production</a:t>
            </a:r>
            <a:r>
              <a:rPr lang="fr-FR" dirty="0" smtClean="0">
                <a:solidFill>
                  <a:prstClr val="black"/>
                </a:solidFill>
              </a:rPr>
              <a:t> : manque de visibilité sur les besoins des collèges</a:t>
            </a:r>
            <a:endParaRPr lang="fr-FR" dirty="0">
              <a:solidFill>
                <a:prstClr val="black"/>
              </a:solidFill>
            </a:endParaRPr>
          </a:p>
        </p:txBody>
      </p:sp>
      <p:sp>
        <p:nvSpPr>
          <p:cNvPr id="6" name="ZoneTexte 5"/>
          <p:cNvSpPr txBox="1"/>
          <p:nvPr/>
        </p:nvSpPr>
        <p:spPr>
          <a:xfrm>
            <a:off x="4965924" y="3874983"/>
            <a:ext cx="3998564" cy="1477328"/>
          </a:xfrm>
          <a:prstGeom prst="rect">
            <a:avLst/>
          </a:prstGeom>
          <a:noFill/>
        </p:spPr>
        <p:txBody>
          <a:bodyPr wrap="square" rtlCol="0">
            <a:spAutoFit/>
          </a:bodyPr>
          <a:lstStyle/>
          <a:p>
            <a:r>
              <a:rPr lang="fr-FR" b="1" u="sng" dirty="0">
                <a:solidFill>
                  <a:prstClr val="black"/>
                </a:solidFill>
              </a:rPr>
              <a:t>Logistique</a:t>
            </a:r>
            <a:r>
              <a:rPr lang="fr-FR" dirty="0">
                <a:solidFill>
                  <a:prstClr val="black"/>
                </a:solidFill>
              </a:rPr>
              <a:t> : nécessité de se faire livrer plusieurs fois par semaine</a:t>
            </a:r>
          </a:p>
          <a:p>
            <a:endParaRPr lang="fr-FR" dirty="0" smtClean="0">
              <a:solidFill>
                <a:prstClr val="black"/>
              </a:solidFill>
            </a:endParaRPr>
          </a:p>
          <a:p>
            <a:r>
              <a:rPr lang="fr-FR" b="1" u="sng" dirty="0" smtClean="0">
                <a:solidFill>
                  <a:prstClr val="black"/>
                </a:solidFill>
              </a:rPr>
              <a:t>Visibilité</a:t>
            </a:r>
            <a:r>
              <a:rPr lang="fr-FR" dirty="0" smtClean="0">
                <a:solidFill>
                  <a:prstClr val="black"/>
                </a:solidFill>
              </a:rPr>
              <a:t> : manque d’information sur l’offre des producteurs locaux</a:t>
            </a:r>
          </a:p>
        </p:txBody>
      </p:sp>
      <p:sp>
        <p:nvSpPr>
          <p:cNvPr id="7" name="Rectangle à coins arrondis 6"/>
          <p:cNvSpPr/>
          <p:nvPr/>
        </p:nvSpPr>
        <p:spPr>
          <a:xfrm>
            <a:off x="1187624" y="2636912"/>
            <a:ext cx="2232248" cy="288032"/>
          </a:xfrm>
          <a:prstGeom prst="roundRect">
            <a:avLst/>
          </a:prstGeom>
          <a:solidFill>
            <a:srgbClr val="BF0D3E"/>
          </a:solidFill>
          <a:ln>
            <a:solidFill>
              <a:srgbClr val="F8C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prstClr val="white"/>
                </a:solidFill>
              </a:rPr>
              <a:t>PRODUCTEURS</a:t>
            </a:r>
            <a:endParaRPr lang="fr-FR" b="1" dirty="0">
              <a:solidFill>
                <a:prstClr val="white"/>
              </a:solidFill>
            </a:endParaRPr>
          </a:p>
        </p:txBody>
      </p:sp>
      <p:sp>
        <p:nvSpPr>
          <p:cNvPr id="8" name="Rectangle à coins arrondis 7"/>
          <p:cNvSpPr/>
          <p:nvPr/>
        </p:nvSpPr>
        <p:spPr>
          <a:xfrm>
            <a:off x="5652120" y="2636912"/>
            <a:ext cx="2232248" cy="288032"/>
          </a:xfrm>
          <a:prstGeom prst="roundRect">
            <a:avLst/>
          </a:prstGeom>
          <a:solidFill>
            <a:srgbClr val="BF0D3E"/>
          </a:solidFill>
          <a:ln>
            <a:solidFill>
              <a:srgbClr val="F8C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prstClr val="white"/>
                </a:solidFill>
              </a:rPr>
              <a:t>COLLÈGES</a:t>
            </a:r>
            <a:endParaRPr lang="fr-FR" b="1" dirty="0">
              <a:solidFill>
                <a:prstClr val="white"/>
              </a:solidFill>
            </a:endParaRPr>
          </a:p>
        </p:txBody>
      </p:sp>
      <p:sp>
        <p:nvSpPr>
          <p:cNvPr id="9" name="Rectangle à coins arrondis 8"/>
          <p:cNvSpPr/>
          <p:nvPr/>
        </p:nvSpPr>
        <p:spPr>
          <a:xfrm>
            <a:off x="3419872" y="1463879"/>
            <a:ext cx="2232248" cy="288032"/>
          </a:xfrm>
          <a:prstGeom prst="roundRect">
            <a:avLst/>
          </a:prstGeom>
          <a:solidFill>
            <a:srgbClr val="BF0D3E"/>
          </a:solidFill>
          <a:ln>
            <a:solidFill>
              <a:srgbClr val="F8C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prstClr val="white"/>
                </a:solidFill>
              </a:rPr>
              <a:t>CONSTATS</a:t>
            </a:r>
            <a:endParaRPr lang="fr-FR" b="1" dirty="0">
              <a:solidFill>
                <a:prstClr val="white"/>
              </a:solidFill>
            </a:endParaRPr>
          </a:p>
        </p:txBody>
      </p:sp>
      <p:cxnSp>
        <p:nvCxnSpPr>
          <p:cNvPr id="11" name="Connecteur droit 10"/>
          <p:cNvCxnSpPr>
            <a:stCxn id="9" idx="2"/>
            <a:endCxn id="7" idx="0"/>
          </p:cNvCxnSpPr>
          <p:nvPr/>
        </p:nvCxnSpPr>
        <p:spPr>
          <a:xfrm flipH="1">
            <a:off x="2303748" y="1751911"/>
            <a:ext cx="2232248" cy="885001"/>
          </a:xfrm>
          <a:prstGeom prst="line">
            <a:avLst/>
          </a:prstGeom>
          <a:ln>
            <a:solidFill>
              <a:srgbClr val="BF0D3E"/>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9" idx="2"/>
            <a:endCxn id="8" idx="0"/>
          </p:cNvCxnSpPr>
          <p:nvPr/>
        </p:nvCxnSpPr>
        <p:spPr>
          <a:xfrm>
            <a:off x="4535996" y="1751911"/>
            <a:ext cx="2232248" cy="885001"/>
          </a:xfrm>
          <a:prstGeom prst="line">
            <a:avLst/>
          </a:prstGeom>
          <a:ln>
            <a:solidFill>
              <a:srgbClr val="BF0D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890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010400" y="6356350"/>
            <a:ext cx="2133600" cy="365125"/>
          </a:xfrm>
          <a:prstGeom prst="rect">
            <a:avLst/>
          </a:prstGeom>
        </p:spPr>
        <p:txBody>
          <a:bodyPr/>
          <a:lstStyle/>
          <a:p>
            <a:fld id="{4FD34360-C3DA-4219-A001-A5F52B80EE15}" type="slidenum">
              <a:rPr lang="fr-FR" smtClean="0">
                <a:solidFill>
                  <a:prstClr val="black">
                    <a:tint val="75000"/>
                  </a:prstClr>
                </a:solidFill>
              </a:rPr>
              <a:pPr/>
              <a:t>27</a:t>
            </a:fld>
            <a:endParaRPr lang="fr-FR">
              <a:solidFill>
                <a:prstClr val="black">
                  <a:tint val="75000"/>
                </a:prstClr>
              </a:solidFill>
            </a:endParaRPr>
          </a:p>
        </p:txBody>
      </p:sp>
      <p:sp>
        <p:nvSpPr>
          <p:cNvPr id="12" name="Espace réservé du contenu 2"/>
          <p:cNvSpPr txBox="1">
            <a:spLocks/>
          </p:cNvSpPr>
          <p:nvPr/>
        </p:nvSpPr>
        <p:spPr>
          <a:xfrm>
            <a:off x="107504" y="2780928"/>
            <a:ext cx="8928992" cy="2808312"/>
          </a:xfrm>
          <a:prstGeom prst="rect">
            <a:avLst/>
          </a:prstGeom>
        </p:spPr>
        <p:txBody>
          <a:bodyPr>
            <a:normAutofit fontScale="92500" lnSpcReduction="10000"/>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fr-FR" sz="1800" b="1" dirty="0" smtClean="0">
                <a:solidFill>
                  <a:prstClr val="black"/>
                </a:solidFill>
              </a:rPr>
              <a:t>Création d’une plateforme d’approvisionnement pour mettre en relation </a:t>
            </a:r>
          </a:p>
          <a:p>
            <a:pPr marL="0" indent="0" algn="ctr">
              <a:buFontTx/>
              <a:buNone/>
            </a:pPr>
            <a:r>
              <a:rPr lang="fr-FR" sz="1800" b="1" dirty="0" smtClean="0">
                <a:solidFill>
                  <a:prstClr val="black"/>
                </a:solidFill>
              </a:rPr>
              <a:t>producteurs locaux et collèges</a:t>
            </a:r>
          </a:p>
          <a:p>
            <a:pPr marL="0" indent="0" algn="ctr">
              <a:buFontTx/>
              <a:buNone/>
            </a:pPr>
            <a:endParaRPr lang="fr-FR" sz="1800" b="1" dirty="0" smtClean="0">
              <a:solidFill>
                <a:prstClr val="black"/>
              </a:solidFill>
            </a:endParaRPr>
          </a:p>
          <a:p>
            <a:pPr marL="0" indent="0">
              <a:buFontTx/>
              <a:buNone/>
            </a:pPr>
            <a:endParaRPr lang="fr-FR" sz="1800" b="1" dirty="0" smtClean="0">
              <a:solidFill>
                <a:prstClr val="black"/>
              </a:solidFill>
            </a:endParaRPr>
          </a:p>
          <a:p>
            <a:pPr marL="514350" indent="-514350">
              <a:buFont typeface="+mj-lt"/>
              <a:buAutoNum type="arabicPeriod"/>
            </a:pPr>
            <a:r>
              <a:rPr lang="fr-FR" sz="1800" dirty="0" smtClean="0">
                <a:solidFill>
                  <a:prstClr val="black"/>
                </a:solidFill>
              </a:rPr>
              <a:t>Ouverture d’un site Internet de commandes</a:t>
            </a:r>
          </a:p>
          <a:p>
            <a:pPr marL="514350" indent="-514350">
              <a:buFont typeface="+mj-lt"/>
              <a:buAutoNum type="arabicPeriod"/>
            </a:pPr>
            <a:endParaRPr lang="fr-FR" sz="1800" dirty="0" smtClean="0">
              <a:solidFill>
                <a:prstClr val="black"/>
              </a:solidFill>
            </a:endParaRPr>
          </a:p>
          <a:p>
            <a:pPr marL="514350" indent="-514350">
              <a:buFont typeface="+mj-lt"/>
              <a:buAutoNum type="arabicPeriod"/>
            </a:pPr>
            <a:r>
              <a:rPr lang="fr-FR" sz="1800" dirty="0" smtClean="0">
                <a:solidFill>
                  <a:prstClr val="black"/>
                </a:solidFill>
              </a:rPr>
              <a:t>Aménagement d’une plateforme logistique pour centraliser les produits commandés</a:t>
            </a:r>
          </a:p>
          <a:p>
            <a:pPr marL="514350" indent="-514350">
              <a:buFont typeface="+mj-lt"/>
              <a:buAutoNum type="arabicPeriod"/>
            </a:pPr>
            <a:endParaRPr lang="fr-FR" sz="1800" dirty="0" smtClean="0">
              <a:solidFill>
                <a:prstClr val="black"/>
              </a:solidFill>
            </a:endParaRPr>
          </a:p>
          <a:p>
            <a:pPr marL="514350" indent="-514350">
              <a:buFont typeface="+mj-lt"/>
              <a:buAutoNum type="arabicPeriod"/>
            </a:pPr>
            <a:r>
              <a:rPr lang="fr-FR" sz="1800" dirty="0" smtClean="0">
                <a:solidFill>
                  <a:prstClr val="black"/>
                </a:solidFill>
              </a:rPr>
              <a:t>Mise en place d’un service régulier de livraison gratuite</a:t>
            </a:r>
          </a:p>
          <a:p>
            <a:pPr marL="514350" indent="-514350">
              <a:buFont typeface="+mj-lt"/>
              <a:buAutoNum type="arabicPeriod"/>
            </a:pPr>
            <a:endParaRPr lang="fr-FR" sz="1800" dirty="0" smtClean="0">
              <a:solidFill>
                <a:prstClr val="black"/>
              </a:solidFill>
            </a:endParaRPr>
          </a:p>
        </p:txBody>
      </p:sp>
      <p:sp>
        <p:nvSpPr>
          <p:cNvPr id="14" name="Rectangle à coins arrondis 13"/>
          <p:cNvSpPr/>
          <p:nvPr/>
        </p:nvSpPr>
        <p:spPr>
          <a:xfrm>
            <a:off x="2051720" y="1556792"/>
            <a:ext cx="4985494" cy="648072"/>
          </a:xfrm>
          <a:prstGeom prst="roundRect">
            <a:avLst/>
          </a:prstGeom>
          <a:solidFill>
            <a:srgbClr val="BF0D3E"/>
          </a:solidFill>
          <a:ln>
            <a:solidFill>
              <a:srgbClr val="F8C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prstClr val="white"/>
                </a:solidFill>
              </a:rPr>
              <a:t>REPONSE APPORTÉE </a:t>
            </a:r>
          </a:p>
          <a:p>
            <a:pPr algn="ctr"/>
            <a:r>
              <a:rPr lang="fr-FR" sz="1600" b="1" dirty="0" smtClean="0">
                <a:solidFill>
                  <a:prstClr val="white"/>
                </a:solidFill>
              </a:rPr>
              <a:t>PAR LE DÉPARTEMENT</a:t>
            </a:r>
            <a:endParaRPr lang="fr-FR" b="1" dirty="0">
              <a:solidFill>
                <a:prstClr val="white"/>
              </a:solidFill>
            </a:endParaRPr>
          </a:p>
        </p:txBody>
      </p:sp>
      <p:sp>
        <p:nvSpPr>
          <p:cNvPr id="6" name="Titre 1"/>
          <p:cNvSpPr txBox="1">
            <a:spLocks/>
          </p:cNvSpPr>
          <p:nvPr/>
        </p:nvSpPr>
        <p:spPr>
          <a:xfrm>
            <a:off x="2987824" y="278105"/>
            <a:ext cx="5976664" cy="597505"/>
          </a:xfrm>
          <a:prstGeom prst="rect">
            <a:avLst/>
          </a:prstGeom>
        </p:spPr>
        <p:txBody>
          <a:bodyPr>
            <a:normAutofit fontScale="90000" lnSpcReduction="10000"/>
          </a:bodyPr>
          <a:lstStyle>
            <a:lvl1pPr algn="r" defTabSz="914400" rtl="0" eaLnBrk="1" latinLnBrk="0" hangingPunct="1">
              <a:spcBef>
                <a:spcPct val="0"/>
              </a:spcBef>
              <a:buNone/>
              <a:defRPr sz="2400" kern="1200">
                <a:solidFill>
                  <a:schemeClr val="bg1"/>
                </a:solidFill>
                <a:latin typeface="Arial Black" panose="020B0A04020102020204" pitchFamily="34" charset="0"/>
                <a:ea typeface="+mj-ea"/>
                <a:cs typeface="+mj-cs"/>
              </a:defRPr>
            </a:lvl1pPr>
          </a:lstStyle>
          <a:p>
            <a:r>
              <a:rPr lang="fr-FR" sz="2000" u="sng" dirty="0" smtClean="0">
                <a:solidFill>
                  <a:prstClr val="white"/>
                </a:solidFill>
              </a:rPr>
              <a:t>Renforcer </a:t>
            </a:r>
            <a:r>
              <a:rPr lang="fr-FR" sz="2000" u="sng" dirty="0">
                <a:solidFill>
                  <a:prstClr val="white"/>
                </a:solidFill>
              </a:rPr>
              <a:t>les circuits d'approvisionnement de proximité et de </a:t>
            </a:r>
            <a:r>
              <a:rPr lang="fr-FR" sz="2000" u="sng" dirty="0" smtClean="0">
                <a:solidFill>
                  <a:prstClr val="white"/>
                </a:solidFill>
              </a:rPr>
              <a:t>qualité - </a:t>
            </a:r>
            <a:r>
              <a:rPr lang="fr-FR" sz="2000" u="sng" dirty="0" smtClean="0">
                <a:solidFill>
                  <a:prstClr val="white"/>
                </a:solidFill>
                <a:effectLst>
                  <a:outerShdw blurRad="38100" dist="38100" dir="2700000" algn="tl">
                    <a:srgbClr val="000000">
                      <a:alpha val="43137"/>
                    </a:srgbClr>
                  </a:outerShdw>
                </a:effectLst>
              </a:rPr>
              <a:t>Genèse du dispositif</a:t>
            </a:r>
            <a:endParaRPr lang="fr-FR" sz="2000" u="sng"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9511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p:nvPr/>
        </p:nvPicPr>
        <p:blipFill rotWithShape="1">
          <a:blip r:embed="rId2"/>
          <a:srcRect t="3137" b="9804"/>
          <a:stretch/>
        </p:blipFill>
        <p:spPr bwMode="auto">
          <a:xfrm>
            <a:off x="3397804" y="1657538"/>
            <a:ext cx="2348391" cy="1080120"/>
          </a:xfrm>
          <a:prstGeom prst="rect">
            <a:avLst/>
          </a:prstGeom>
          <a:ln>
            <a:noFill/>
          </a:ln>
          <a:extLst>
            <a:ext uri="{53640926-AAD7-44D8-BBD7-CCE9431645EC}">
              <a14:shadowObscured xmlns:a14="http://schemas.microsoft.com/office/drawing/2010/main"/>
            </a:ext>
          </a:extLst>
        </p:spPr>
      </p:pic>
      <p:sp>
        <p:nvSpPr>
          <p:cNvPr id="2" name="Espace réservé du numéro de diapositive 1"/>
          <p:cNvSpPr>
            <a:spLocks noGrp="1"/>
          </p:cNvSpPr>
          <p:nvPr>
            <p:ph type="sldNum" sz="quarter" idx="12"/>
          </p:nvPr>
        </p:nvSpPr>
        <p:spPr>
          <a:xfrm>
            <a:off x="7010400" y="6356350"/>
            <a:ext cx="2133600" cy="365125"/>
          </a:xfrm>
          <a:prstGeom prst="rect">
            <a:avLst/>
          </a:prstGeom>
        </p:spPr>
        <p:txBody>
          <a:bodyPr/>
          <a:lstStyle/>
          <a:p>
            <a:fld id="{4FD34360-C3DA-4219-A001-A5F52B80EE15}" type="slidenum">
              <a:rPr lang="fr-FR" smtClean="0">
                <a:solidFill>
                  <a:prstClr val="black">
                    <a:tint val="75000"/>
                  </a:prstClr>
                </a:solidFill>
              </a:rPr>
              <a:pPr/>
              <a:t>28</a:t>
            </a:fld>
            <a:endParaRPr lang="fr-FR">
              <a:solidFill>
                <a:prstClr val="black">
                  <a:tint val="75000"/>
                </a:prstClr>
              </a:solidFill>
            </a:endParaRPr>
          </a:p>
        </p:txBody>
      </p:sp>
      <p:sp>
        <p:nvSpPr>
          <p:cNvPr id="3" name="Titre 1"/>
          <p:cNvSpPr txBox="1">
            <a:spLocks/>
          </p:cNvSpPr>
          <p:nvPr/>
        </p:nvSpPr>
        <p:spPr>
          <a:xfrm>
            <a:off x="3419872" y="383223"/>
            <a:ext cx="5400600" cy="597505"/>
          </a:xfrm>
          <a:prstGeom prst="rect">
            <a:avLst/>
          </a:prstGeom>
        </p:spPr>
        <p:txBody>
          <a:bodyPr>
            <a:normAutofit fontScale="97500"/>
          </a:bodyPr>
          <a:lstStyle>
            <a:lvl1pPr algn="r" defTabSz="914400" rtl="0" eaLnBrk="1" latinLnBrk="0" hangingPunct="1">
              <a:spcBef>
                <a:spcPct val="0"/>
              </a:spcBef>
              <a:buNone/>
              <a:defRPr sz="2400" kern="1200">
                <a:solidFill>
                  <a:schemeClr val="bg1"/>
                </a:solidFill>
                <a:latin typeface="Arial Black" panose="020B0A04020102020204" pitchFamily="34" charset="0"/>
                <a:ea typeface="+mj-ea"/>
                <a:cs typeface="+mj-cs"/>
              </a:defRPr>
            </a:lvl1pPr>
          </a:lstStyle>
          <a:p>
            <a:r>
              <a:rPr lang="fr-FR" sz="2000" u="sng" dirty="0" smtClean="0">
                <a:solidFill>
                  <a:prstClr val="white"/>
                </a:solidFill>
                <a:effectLst>
                  <a:outerShdw blurRad="38100" dist="38100" dir="2700000" algn="tl">
                    <a:srgbClr val="000000">
                      <a:alpha val="43137"/>
                    </a:srgbClr>
                  </a:outerShdw>
                </a:effectLst>
              </a:rPr>
              <a:t>Présentation concrète du dispositif</a:t>
            </a:r>
            <a:endParaRPr lang="fr-FR" sz="2000" u="sng" dirty="0">
              <a:solidFill>
                <a:prstClr val="white"/>
              </a:solidFill>
              <a:effectLst>
                <a:outerShdw blurRad="38100" dist="38100" dir="2700000" algn="tl">
                  <a:srgbClr val="000000">
                    <a:alpha val="43137"/>
                  </a:srgbClr>
                </a:outerShdw>
              </a:effectLst>
            </a:endParaRPr>
          </a:p>
        </p:txBody>
      </p:sp>
      <p:sp>
        <p:nvSpPr>
          <p:cNvPr id="5" name="Rectangle 4"/>
          <p:cNvSpPr/>
          <p:nvPr/>
        </p:nvSpPr>
        <p:spPr>
          <a:xfrm>
            <a:off x="683568" y="1628800"/>
            <a:ext cx="1800200" cy="360040"/>
          </a:xfrm>
          <a:prstGeom prst="rect">
            <a:avLst/>
          </a:prstGeom>
          <a:noFill/>
          <a:ln>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BF0D3E"/>
                </a:solidFill>
              </a:rPr>
              <a:t>PRODUCTEUR</a:t>
            </a:r>
            <a:endParaRPr lang="fr-FR" dirty="0">
              <a:solidFill>
                <a:srgbClr val="BF0D3E"/>
              </a:solidFill>
            </a:endParaRPr>
          </a:p>
        </p:txBody>
      </p:sp>
      <p:sp>
        <p:nvSpPr>
          <p:cNvPr id="8" name="Rectangle 7"/>
          <p:cNvSpPr/>
          <p:nvPr/>
        </p:nvSpPr>
        <p:spPr>
          <a:xfrm>
            <a:off x="6588224" y="1628800"/>
            <a:ext cx="1800200" cy="360040"/>
          </a:xfrm>
          <a:prstGeom prst="rect">
            <a:avLst/>
          </a:prstGeom>
          <a:noFill/>
          <a:ln>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BF0D3E"/>
                </a:solidFill>
              </a:rPr>
              <a:t>COLLÈGE</a:t>
            </a:r>
            <a:endParaRPr lang="fr-FR" dirty="0">
              <a:solidFill>
                <a:srgbClr val="BF0D3E"/>
              </a:solidFill>
            </a:endParaRPr>
          </a:p>
        </p:txBody>
      </p:sp>
      <p:sp>
        <p:nvSpPr>
          <p:cNvPr id="6" name="Ellipse 5"/>
          <p:cNvSpPr/>
          <p:nvPr/>
        </p:nvSpPr>
        <p:spPr>
          <a:xfrm>
            <a:off x="3851920" y="2852936"/>
            <a:ext cx="1440160" cy="576064"/>
          </a:xfrm>
          <a:prstGeom prst="ellipse">
            <a:avLst/>
          </a:prstGeom>
          <a:solidFill>
            <a:srgbClr val="F8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BF0D3E"/>
                </a:solidFill>
              </a:rPr>
              <a:t>SITE INTERNET</a:t>
            </a:r>
            <a:endParaRPr lang="fr-FR" sz="1200" dirty="0">
              <a:solidFill>
                <a:srgbClr val="BF0D3E"/>
              </a:solidFill>
            </a:endParaRPr>
          </a:p>
        </p:txBody>
      </p:sp>
      <p:sp>
        <p:nvSpPr>
          <p:cNvPr id="7" name="Ellipse 6"/>
          <p:cNvSpPr/>
          <p:nvPr/>
        </p:nvSpPr>
        <p:spPr>
          <a:xfrm>
            <a:off x="3122839" y="4149080"/>
            <a:ext cx="2826314" cy="576064"/>
          </a:xfrm>
          <a:prstGeom prst="ellipse">
            <a:avLst/>
          </a:prstGeom>
          <a:solidFill>
            <a:srgbClr val="F8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BF0D3E"/>
                </a:solidFill>
              </a:rPr>
              <a:t>PLATEFORME LOGISTIQUE</a:t>
            </a:r>
            <a:endParaRPr lang="fr-FR" sz="1200" dirty="0">
              <a:solidFill>
                <a:srgbClr val="BF0D3E"/>
              </a:solidFill>
            </a:endParaRPr>
          </a:p>
        </p:txBody>
      </p:sp>
      <p:cxnSp>
        <p:nvCxnSpPr>
          <p:cNvPr id="16" name="Connecteur droit avec flèche 9"/>
          <p:cNvCxnSpPr>
            <a:stCxn id="5" idx="2"/>
            <a:endCxn id="7" idx="2"/>
          </p:cNvCxnSpPr>
          <p:nvPr/>
        </p:nvCxnSpPr>
        <p:spPr>
          <a:xfrm rot="16200000" flipH="1">
            <a:off x="1129117" y="2443390"/>
            <a:ext cx="2448272" cy="1539171"/>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9"/>
          <p:cNvCxnSpPr>
            <a:stCxn id="7" idx="6"/>
            <a:endCxn id="8" idx="2"/>
          </p:cNvCxnSpPr>
          <p:nvPr/>
        </p:nvCxnSpPr>
        <p:spPr>
          <a:xfrm flipV="1">
            <a:off x="5949153" y="1988840"/>
            <a:ext cx="1539171" cy="2448272"/>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7" name="Groupe 36"/>
          <p:cNvGrpSpPr/>
          <p:nvPr/>
        </p:nvGrpSpPr>
        <p:grpSpPr>
          <a:xfrm>
            <a:off x="5292080" y="1988840"/>
            <a:ext cx="1512168" cy="1152128"/>
            <a:chOff x="5040052" y="1988840"/>
            <a:chExt cx="1764196" cy="1152128"/>
          </a:xfrm>
        </p:grpSpPr>
        <p:cxnSp>
          <p:nvCxnSpPr>
            <p:cNvPr id="33" name="Connecteur droit 32"/>
            <p:cNvCxnSpPr/>
            <p:nvPr/>
          </p:nvCxnSpPr>
          <p:spPr>
            <a:xfrm>
              <a:off x="6804248" y="1988840"/>
              <a:ext cx="0" cy="115212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5040052" y="3140968"/>
              <a:ext cx="1764196"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e 37"/>
          <p:cNvGrpSpPr/>
          <p:nvPr/>
        </p:nvGrpSpPr>
        <p:grpSpPr>
          <a:xfrm flipH="1">
            <a:off x="2267744" y="1988840"/>
            <a:ext cx="1584176" cy="1152128"/>
            <a:chOff x="5040052" y="1988840"/>
            <a:chExt cx="1764196" cy="1152128"/>
          </a:xfrm>
        </p:grpSpPr>
        <p:cxnSp>
          <p:nvCxnSpPr>
            <p:cNvPr id="39" name="Connecteur droit 38"/>
            <p:cNvCxnSpPr/>
            <p:nvPr/>
          </p:nvCxnSpPr>
          <p:spPr>
            <a:xfrm>
              <a:off x="6804248" y="1988840"/>
              <a:ext cx="0" cy="115212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a:off x="5040052" y="3140968"/>
              <a:ext cx="1764196"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41" name="ZoneTexte 40"/>
          <p:cNvSpPr txBox="1"/>
          <p:nvPr/>
        </p:nvSpPr>
        <p:spPr>
          <a:xfrm>
            <a:off x="2267744" y="2708920"/>
            <a:ext cx="1710190" cy="461665"/>
          </a:xfrm>
          <a:prstGeom prst="rect">
            <a:avLst/>
          </a:prstGeom>
          <a:noFill/>
        </p:spPr>
        <p:txBody>
          <a:bodyPr wrap="square" rtlCol="0">
            <a:spAutoFit/>
          </a:bodyPr>
          <a:lstStyle/>
          <a:p>
            <a:r>
              <a:rPr lang="fr-FR" sz="1200" dirty="0" smtClean="0">
                <a:solidFill>
                  <a:prstClr val="black"/>
                </a:solidFill>
              </a:rPr>
              <a:t>Saisit ses produits, les quantités, les prix</a:t>
            </a:r>
            <a:endParaRPr lang="fr-FR" sz="1200" dirty="0">
              <a:solidFill>
                <a:prstClr val="black"/>
              </a:solidFill>
            </a:endParaRPr>
          </a:p>
        </p:txBody>
      </p:sp>
      <p:sp>
        <p:nvSpPr>
          <p:cNvPr id="42" name="ZoneTexte 41"/>
          <p:cNvSpPr txBox="1"/>
          <p:nvPr/>
        </p:nvSpPr>
        <p:spPr>
          <a:xfrm>
            <a:off x="5040052" y="2708920"/>
            <a:ext cx="1764196" cy="461665"/>
          </a:xfrm>
          <a:prstGeom prst="rect">
            <a:avLst/>
          </a:prstGeom>
          <a:noFill/>
        </p:spPr>
        <p:txBody>
          <a:bodyPr wrap="square" rtlCol="0">
            <a:spAutoFit/>
          </a:bodyPr>
          <a:lstStyle/>
          <a:p>
            <a:pPr algn="r"/>
            <a:r>
              <a:rPr lang="fr-FR" sz="1200" dirty="0" smtClean="0">
                <a:solidFill>
                  <a:prstClr val="black"/>
                </a:solidFill>
              </a:rPr>
              <a:t>Passe </a:t>
            </a:r>
            <a:r>
              <a:rPr lang="fr-FR" sz="1200" dirty="0">
                <a:solidFill>
                  <a:prstClr val="black"/>
                </a:solidFill>
              </a:rPr>
              <a:t>d</a:t>
            </a:r>
            <a:r>
              <a:rPr lang="fr-FR" sz="1200" dirty="0" smtClean="0">
                <a:solidFill>
                  <a:prstClr val="black"/>
                </a:solidFill>
              </a:rPr>
              <a:t>es</a:t>
            </a:r>
          </a:p>
          <a:p>
            <a:pPr algn="r"/>
            <a:r>
              <a:rPr lang="fr-FR" sz="1200" dirty="0" smtClean="0">
                <a:solidFill>
                  <a:prstClr val="black"/>
                </a:solidFill>
              </a:rPr>
              <a:t> commandes</a:t>
            </a:r>
            <a:endParaRPr lang="fr-FR" sz="1200" dirty="0">
              <a:solidFill>
                <a:prstClr val="black"/>
              </a:solidFill>
            </a:endParaRPr>
          </a:p>
        </p:txBody>
      </p:sp>
      <p:sp>
        <p:nvSpPr>
          <p:cNvPr id="43" name="ZoneTexte 42"/>
          <p:cNvSpPr txBox="1"/>
          <p:nvPr/>
        </p:nvSpPr>
        <p:spPr>
          <a:xfrm>
            <a:off x="1547664" y="3975447"/>
            <a:ext cx="1710190" cy="461665"/>
          </a:xfrm>
          <a:prstGeom prst="rect">
            <a:avLst/>
          </a:prstGeom>
          <a:noFill/>
        </p:spPr>
        <p:txBody>
          <a:bodyPr wrap="square" rtlCol="0">
            <a:spAutoFit/>
          </a:bodyPr>
          <a:lstStyle/>
          <a:p>
            <a:r>
              <a:rPr lang="fr-FR" sz="1200" dirty="0" smtClean="0">
                <a:solidFill>
                  <a:prstClr val="black"/>
                </a:solidFill>
              </a:rPr>
              <a:t>Livre les produits commandés</a:t>
            </a:r>
            <a:endParaRPr lang="fr-FR" sz="1200" dirty="0">
              <a:solidFill>
                <a:prstClr val="black"/>
              </a:solidFill>
            </a:endParaRPr>
          </a:p>
        </p:txBody>
      </p:sp>
      <p:sp>
        <p:nvSpPr>
          <p:cNvPr id="44" name="ZoneTexte 43"/>
          <p:cNvSpPr txBox="1"/>
          <p:nvPr/>
        </p:nvSpPr>
        <p:spPr>
          <a:xfrm>
            <a:off x="5949153" y="3975447"/>
            <a:ext cx="1575175" cy="461665"/>
          </a:xfrm>
          <a:prstGeom prst="rect">
            <a:avLst/>
          </a:prstGeom>
          <a:noFill/>
        </p:spPr>
        <p:txBody>
          <a:bodyPr wrap="square" rtlCol="0">
            <a:spAutoFit/>
          </a:bodyPr>
          <a:lstStyle/>
          <a:p>
            <a:pPr algn="r"/>
            <a:r>
              <a:rPr lang="fr-FR" sz="1200" dirty="0" smtClean="0">
                <a:solidFill>
                  <a:prstClr val="black"/>
                </a:solidFill>
              </a:rPr>
              <a:t>Conditionne et livre le collège</a:t>
            </a:r>
            <a:endParaRPr lang="fr-FR" sz="1200" dirty="0">
              <a:solidFill>
                <a:prstClr val="black"/>
              </a:solidFill>
            </a:endParaRPr>
          </a:p>
        </p:txBody>
      </p:sp>
      <p:grpSp>
        <p:nvGrpSpPr>
          <p:cNvPr id="51" name="Groupe 50"/>
          <p:cNvGrpSpPr/>
          <p:nvPr/>
        </p:nvGrpSpPr>
        <p:grpSpPr>
          <a:xfrm>
            <a:off x="971600" y="1988839"/>
            <a:ext cx="7200800" cy="3888433"/>
            <a:chOff x="971600" y="1988839"/>
            <a:chExt cx="7344816" cy="3888433"/>
          </a:xfrm>
        </p:grpSpPr>
        <p:cxnSp>
          <p:nvCxnSpPr>
            <p:cNvPr id="46" name="Connecteur droit 45"/>
            <p:cNvCxnSpPr/>
            <p:nvPr/>
          </p:nvCxnSpPr>
          <p:spPr>
            <a:xfrm>
              <a:off x="8316416" y="1988839"/>
              <a:ext cx="0" cy="3888433"/>
            </a:xfrm>
            <a:prstGeom prst="line">
              <a:avLst/>
            </a:prstGeom>
            <a:ln w="28575">
              <a:solidFill>
                <a:srgbClr val="BF0D3E"/>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971600" y="5877272"/>
              <a:ext cx="7344816" cy="0"/>
            </a:xfrm>
            <a:prstGeom prst="line">
              <a:avLst/>
            </a:prstGeom>
            <a:ln w="28575">
              <a:solidFill>
                <a:srgbClr val="BF0D3E"/>
              </a:solidFill>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flipV="1">
              <a:off x="971600" y="1988840"/>
              <a:ext cx="0" cy="3888432"/>
            </a:xfrm>
            <a:prstGeom prst="straightConnector1">
              <a:avLst/>
            </a:prstGeom>
            <a:ln w="28575">
              <a:solidFill>
                <a:srgbClr val="BF0D3E"/>
              </a:solidFill>
              <a:tailEnd type="arrow"/>
            </a:ln>
          </p:spPr>
          <p:style>
            <a:lnRef idx="1">
              <a:schemeClr val="accent1"/>
            </a:lnRef>
            <a:fillRef idx="0">
              <a:schemeClr val="accent1"/>
            </a:fillRef>
            <a:effectRef idx="0">
              <a:schemeClr val="accent1"/>
            </a:effectRef>
            <a:fontRef idx="minor">
              <a:schemeClr val="tx1"/>
            </a:fontRef>
          </p:style>
        </p:cxnSp>
      </p:grpSp>
      <p:sp>
        <p:nvSpPr>
          <p:cNvPr id="52" name="ZoneTexte 51"/>
          <p:cNvSpPr txBox="1"/>
          <p:nvPr/>
        </p:nvSpPr>
        <p:spPr>
          <a:xfrm>
            <a:off x="2771800" y="5589240"/>
            <a:ext cx="3582398" cy="307777"/>
          </a:xfrm>
          <a:prstGeom prst="rect">
            <a:avLst/>
          </a:prstGeom>
          <a:noFill/>
        </p:spPr>
        <p:txBody>
          <a:bodyPr wrap="square" rtlCol="0">
            <a:spAutoFit/>
          </a:bodyPr>
          <a:lstStyle/>
          <a:p>
            <a:pPr algn="ctr"/>
            <a:r>
              <a:rPr lang="fr-FR" sz="1400" dirty="0" smtClean="0">
                <a:solidFill>
                  <a:prstClr val="black"/>
                </a:solidFill>
              </a:rPr>
              <a:t>Le collège paye directement le producteur</a:t>
            </a:r>
            <a:endParaRPr lang="fr-FR" sz="1400" dirty="0">
              <a:solidFill>
                <a:prstClr val="black"/>
              </a:solidFill>
            </a:endParaRPr>
          </a:p>
        </p:txBody>
      </p:sp>
      <p:sp>
        <p:nvSpPr>
          <p:cNvPr id="25" name="Sous-titre 2"/>
          <p:cNvSpPr txBox="1">
            <a:spLocks/>
          </p:cNvSpPr>
          <p:nvPr/>
        </p:nvSpPr>
        <p:spPr>
          <a:xfrm>
            <a:off x="3257854" y="3371142"/>
            <a:ext cx="2732348" cy="432048"/>
          </a:xfrm>
          <a:prstGeom prst="rect">
            <a:avLst/>
          </a:prstGeom>
        </p:spPr>
        <p:txBody>
          <a:bodyPr>
            <a:normAutofit/>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fr-FR" sz="1200" dirty="0" smtClean="0">
                <a:solidFill>
                  <a:prstClr val="black"/>
                </a:solidFill>
                <a:hlinkClick r:id="rId4"/>
              </a:rPr>
              <a:t>https://mangerlocal.aube.fr</a:t>
            </a:r>
            <a:endParaRPr lang="fr-FR" sz="1200" dirty="0">
              <a:solidFill>
                <a:prstClr val="black"/>
              </a:solidFill>
            </a:endParaRPr>
          </a:p>
        </p:txBody>
      </p:sp>
    </p:spTree>
    <p:extLst>
      <p:ext uri="{BB962C8B-B14F-4D97-AF65-F5344CB8AC3E}">
        <p14:creationId xmlns:p14="http://schemas.microsoft.com/office/powerpoint/2010/main" val="643409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526910286"/>
              </p:ext>
            </p:extLst>
          </p:nvPr>
        </p:nvGraphicFramePr>
        <p:xfrm>
          <a:off x="827584" y="1448904"/>
          <a:ext cx="1620000" cy="1116000"/>
        </p:xfrm>
        <a:graphic>
          <a:graphicData uri="http://schemas.openxmlformats.org/drawingml/2006/table">
            <a:tbl>
              <a:tblPr firstRow="1" bandRow="1">
                <a:tableStyleId>{21E4AEA4-8DFA-4A89-87EB-49C32662AFE0}</a:tableStyleId>
              </a:tblPr>
              <a:tblGrid>
                <a:gridCol w="1620000"/>
              </a:tblGrid>
              <a:tr h="651000">
                <a:tc>
                  <a:txBody>
                    <a:bodyPr/>
                    <a:lstStyle/>
                    <a:p>
                      <a:pPr algn="ctr"/>
                      <a:r>
                        <a:rPr lang="fr-FR" sz="1400" dirty="0" smtClean="0"/>
                        <a:t>Producteurs enregistrés</a:t>
                      </a:r>
                      <a:endParaRPr lang="fr-FR" sz="1400" dirty="0"/>
                    </a:p>
                  </a:txBody>
                  <a:tcPr anchor="ctr">
                    <a:solidFill>
                      <a:srgbClr val="BF0D3E"/>
                    </a:solidFill>
                  </a:tcPr>
                </a:tc>
              </a:tr>
              <a:tr h="465000">
                <a:tc>
                  <a:txBody>
                    <a:bodyPr/>
                    <a:lstStyle/>
                    <a:p>
                      <a:pPr algn="ctr"/>
                      <a:r>
                        <a:rPr lang="fr-FR" sz="2000" b="1" dirty="0" smtClean="0"/>
                        <a:t>30</a:t>
                      </a:r>
                      <a:endParaRPr lang="fr-FR" sz="1800" b="1" dirty="0"/>
                    </a:p>
                  </a:txBody>
                  <a:tcPr>
                    <a:solidFill>
                      <a:srgbClr val="F8CFA9"/>
                    </a:solid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247238293"/>
              </p:ext>
            </p:extLst>
          </p:nvPr>
        </p:nvGraphicFramePr>
        <p:xfrm>
          <a:off x="3744088" y="1448904"/>
          <a:ext cx="1620000" cy="1116000"/>
        </p:xfrm>
        <a:graphic>
          <a:graphicData uri="http://schemas.openxmlformats.org/drawingml/2006/table">
            <a:tbl>
              <a:tblPr firstRow="1" bandRow="1">
                <a:tableStyleId>{21E4AEA4-8DFA-4A89-87EB-49C32662AFE0}</a:tableStyleId>
              </a:tblPr>
              <a:tblGrid>
                <a:gridCol w="1620000"/>
              </a:tblGrid>
              <a:tr h="651000">
                <a:tc>
                  <a:txBody>
                    <a:bodyPr/>
                    <a:lstStyle/>
                    <a:p>
                      <a:pPr algn="ctr"/>
                      <a:r>
                        <a:rPr lang="fr-FR" sz="1400" dirty="0" smtClean="0"/>
                        <a:t>Clients enregistrés</a:t>
                      </a:r>
                      <a:endParaRPr lang="fr-FR" sz="1400" dirty="0"/>
                    </a:p>
                  </a:txBody>
                  <a:tcPr anchor="ctr">
                    <a:solidFill>
                      <a:srgbClr val="BF0D3E"/>
                    </a:solidFill>
                  </a:tcPr>
                </a:tc>
              </a:tr>
              <a:tr h="465000">
                <a:tc>
                  <a:txBody>
                    <a:bodyPr/>
                    <a:lstStyle/>
                    <a:p>
                      <a:pPr algn="ctr"/>
                      <a:r>
                        <a:rPr lang="fr-FR" sz="2000" b="1" dirty="0" smtClean="0"/>
                        <a:t>26</a:t>
                      </a:r>
                      <a:endParaRPr lang="fr-FR" sz="1800" b="1" dirty="0"/>
                    </a:p>
                  </a:txBody>
                  <a:tcPr>
                    <a:solidFill>
                      <a:srgbClr val="F8CFA9"/>
                    </a:solidFill>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4055314699"/>
              </p:ext>
            </p:extLst>
          </p:nvPr>
        </p:nvGraphicFramePr>
        <p:xfrm>
          <a:off x="6552400" y="1448904"/>
          <a:ext cx="1620000" cy="1116000"/>
        </p:xfrm>
        <a:graphic>
          <a:graphicData uri="http://schemas.openxmlformats.org/drawingml/2006/table">
            <a:tbl>
              <a:tblPr firstRow="1" bandRow="1">
                <a:tableStyleId>{21E4AEA4-8DFA-4A89-87EB-49C32662AFE0}</a:tableStyleId>
              </a:tblPr>
              <a:tblGrid>
                <a:gridCol w="1620000"/>
              </a:tblGrid>
              <a:tr h="651000">
                <a:tc>
                  <a:txBody>
                    <a:bodyPr/>
                    <a:lstStyle/>
                    <a:p>
                      <a:pPr algn="ctr"/>
                      <a:r>
                        <a:rPr lang="fr-FR" sz="1400" dirty="0" smtClean="0"/>
                        <a:t>Produits enregistrés</a:t>
                      </a:r>
                      <a:endParaRPr lang="fr-FR" sz="1400" dirty="0"/>
                    </a:p>
                  </a:txBody>
                  <a:tcPr anchor="ctr">
                    <a:solidFill>
                      <a:srgbClr val="BF0D3E"/>
                    </a:solidFill>
                  </a:tcPr>
                </a:tc>
              </a:tr>
              <a:tr h="465000">
                <a:tc>
                  <a:txBody>
                    <a:bodyPr/>
                    <a:lstStyle/>
                    <a:p>
                      <a:pPr algn="ctr"/>
                      <a:r>
                        <a:rPr lang="fr-FR" sz="2000" b="1" dirty="0" smtClean="0"/>
                        <a:t>167</a:t>
                      </a:r>
                      <a:endParaRPr lang="fr-FR" sz="1800" b="1" dirty="0"/>
                    </a:p>
                  </a:txBody>
                  <a:tcPr>
                    <a:solidFill>
                      <a:srgbClr val="F8CFA9"/>
                    </a:solidFill>
                  </a:tcPr>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814207614"/>
              </p:ext>
            </p:extLst>
          </p:nvPr>
        </p:nvGraphicFramePr>
        <p:xfrm>
          <a:off x="5292080" y="3501008"/>
          <a:ext cx="1620000" cy="1116000"/>
        </p:xfrm>
        <a:graphic>
          <a:graphicData uri="http://schemas.openxmlformats.org/drawingml/2006/table">
            <a:tbl>
              <a:tblPr firstRow="1" bandRow="1">
                <a:tableStyleId>{21E4AEA4-8DFA-4A89-87EB-49C32662AFE0}</a:tableStyleId>
              </a:tblPr>
              <a:tblGrid>
                <a:gridCol w="1620000"/>
              </a:tblGrid>
              <a:tr h="651000">
                <a:tc>
                  <a:txBody>
                    <a:bodyPr/>
                    <a:lstStyle/>
                    <a:p>
                      <a:pPr algn="ctr"/>
                      <a:r>
                        <a:rPr lang="fr-FR" sz="1400" dirty="0" smtClean="0"/>
                        <a:t>Commandes passées</a:t>
                      </a:r>
                      <a:endParaRPr lang="fr-FR" sz="1400" dirty="0"/>
                    </a:p>
                  </a:txBody>
                  <a:tcPr anchor="ctr">
                    <a:solidFill>
                      <a:srgbClr val="BF0D3E"/>
                    </a:solidFill>
                  </a:tcPr>
                </a:tc>
              </a:tr>
              <a:tr h="465000">
                <a:tc>
                  <a:txBody>
                    <a:bodyPr/>
                    <a:lstStyle/>
                    <a:p>
                      <a:pPr algn="ctr"/>
                      <a:r>
                        <a:rPr lang="fr-FR" sz="2000" b="1" dirty="0" smtClean="0"/>
                        <a:t>286</a:t>
                      </a:r>
                      <a:endParaRPr lang="fr-FR" sz="1800" b="1" dirty="0"/>
                    </a:p>
                  </a:txBody>
                  <a:tcPr>
                    <a:solidFill>
                      <a:srgbClr val="F8CFA9"/>
                    </a:solidFill>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298266279"/>
              </p:ext>
            </p:extLst>
          </p:nvPr>
        </p:nvGraphicFramePr>
        <p:xfrm>
          <a:off x="2267744" y="3501008"/>
          <a:ext cx="1620000" cy="1116000"/>
        </p:xfrm>
        <a:graphic>
          <a:graphicData uri="http://schemas.openxmlformats.org/drawingml/2006/table">
            <a:tbl>
              <a:tblPr firstRow="1" bandRow="1">
                <a:tableStyleId>{21E4AEA4-8DFA-4A89-87EB-49C32662AFE0}</a:tableStyleId>
              </a:tblPr>
              <a:tblGrid>
                <a:gridCol w="1620000"/>
              </a:tblGrid>
              <a:tr h="651000">
                <a:tc>
                  <a:txBody>
                    <a:bodyPr/>
                    <a:lstStyle/>
                    <a:p>
                      <a:pPr algn="ctr"/>
                      <a:r>
                        <a:rPr lang="fr-FR" sz="1400" dirty="0" smtClean="0"/>
                        <a:t>Producteurs sollicités</a:t>
                      </a:r>
                      <a:endParaRPr lang="fr-FR" sz="1400" dirty="0"/>
                    </a:p>
                  </a:txBody>
                  <a:tcPr anchor="ctr">
                    <a:solidFill>
                      <a:srgbClr val="BF0D3E"/>
                    </a:solidFill>
                  </a:tcPr>
                </a:tc>
              </a:tr>
              <a:tr h="465000">
                <a:tc>
                  <a:txBody>
                    <a:bodyPr/>
                    <a:lstStyle/>
                    <a:p>
                      <a:pPr algn="ctr"/>
                      <a:r>
                        <a:rPr lang="fr-FR" sz="2000" b="1" dirty="0" smtClean="0"/>
                        <a:t>16</a:t>
                      </a:r>
                      <a:endParaRPr lang="fr-FR" sz="1800" b="1" dirty="0"/>
                    </a:p>
                  </a:txBody>
                  <a:tcPr>
                    <a:solidFill>
                      <a:srgbClr val="F8CFA9"/>
                    </a:solidFill>
                  </a:tcPr>
                </a:tc>
              </a:tr>
            </a:tbl>
          </a:graphicData>
        </a:graphic>
      </p:graphicFrame>
      <p:sp>
        <p:nvSpPr>
          <p:cNvPr id="14" name="Titre 1"/>
          <p:cNvSpPr txBox="1">
            <a:spLocks/>
          </p:cNvSpPr>
          <p:nvPr/>
        </p:nvSpPr>
        <p:spPr>
          <a:xfrm>
            <a:off x="4572000" y="383223"/>
            <a:ext cx="4248472" cy="597505"/>
          </a:xfrm>
          <a:prstGeom prst="rect">
            <a:avLst/>
          </a:prstGeom>
        </p:spPr>
        <p:txBody>
          <a:bodyPr>
            <a:normAutofit fontScale="97500"/>
          </a:bodyPr>
          <a:lstStyle>
            <a:lvl1pPr algn="r" defTabSz="914400" rtl="0" eaLnBrk="1" latinLnBrk="0" hangingPunct="1">
              <a:spcBef>
                <a:spcPct val="0"/>
              </a:spcBef>
              <a:buNone/>
              <a:defRPr sz="2400" kern="1200">
                <a:solidFill>
                  <a:schemeClr val="bg1"/>
                </a:solidFill>
                <a:latin typeface="Arial Black" panose="020B0A04020102020204" pitchFamily="34" charset="0"/>
                <a:ea typeface="+mj-ea"/>
                <a:cs typeface="+mj-cs"/>
              </a:defRPr>
            </a:lvl1pPr>
          </a:lstStyle>
          <a:p>
            <a:r>
              <a:rPr lang="fr-FR" sz="2000" u="sng" dirty="0" smtClean="0">
                <a:solidFill>
                  <a:prstClr val="white"/>
                </a:solidFill>
                <a:effectLst>
                  <a:outerShdw blurRad="38100" dist="38100" dir="2700000" algn="tl">
                    <a:srgbClr val="000000">
                      <a:alpha val="43137"/>
                    </a:srgbClr>
                  </a:outerShdw>
                </a:effectLst>
              </a:rPr>
              <a:t>Bilan année 2021</a:t>
            </a:r>
            <a:endParaRPr lang="fr-FR" sz="2000" u="sng"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047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08" y="476672"/>
            <a:ext cx="8229600" cy="1143000"/>
          </a:xfrm>
        </p:spPr>
        <p:txBody>
          <a:bodyPr anchor="t"/>
          <a:lstStyle/>
          <a:p>
            <a:r>
              <a:rPr lang="fr-FR" sz="4000" b="1" dirty="0" smtClean="0">
                <a:latin typeface="Calibri" panose="020F0502020204030204" pitchFamily="34" charset="0"/>
                <a:cs typeface="Calibri" panose="020F0502020204030204" pitchFamily="34" charset="0"/>
              </a:rPr>
              <a:t>Introduction</a:t>
            </a:r>
            <a:r>
              <a:rPr lang="fr-FR" sz="4000" b="1" dirty="0"/>
              <a:t/>
            </a:r>
            <a:br>
              <a:rPr lang="fr-FR" sz="4000" b="1" dirty="0"/>
            </a:br>
            <a:endParaRPr lang="fr-FR" sz="2800" b="1" dirty="0"/>
          </a:p>
        </p:txBody>
      </p:sp>
      <p:sp>
        <p:nvSpPr>
          <p:cNvPr id="3" name="ZoneTexte 2"/>
          <p:cNvSpPr txBox="1"/>
          <p:nvPr/>
        </p:nvSpPr>
        <p:spPr>
          <a:xfrm>
            <a:off x="491373" y="2182783"/>
            <a:ext cx="7776864" cy="2954655"/>
          </a:xfrm>
          <a:prstGeom prst="rect">
            <a:avLst/>
          </a:prstGeom>
          <a:noFill/>
        </p:spPr>
        <p:txBody>
          <a:bodyPr wrap="square" rtlCol="0">
            <a:spAutoFit/>
          </a:bodyPr>
          <a:lstStyle/>
          <a:p>
            <a:r>
              <a:rPr lang="fr-FR" sz="2800" b="1" dirty="0">
                <a:solidFill>
                  <a:prstClr val="white"/>
                </a:solidFill>
                <a:latin typeface="Calibri" panose="020F0502020204030204" pitchFamily="34" charset="0"/>
                <a:ea typeface="+mj-ea"/>
                <a:cs typeface="Calibri" panose="020F0502020204030204" pitchFamily="34" charset="0"/>
              </a:rPr>
              <a:t>Philippe PICHERY, </a:t>
            </a:r>
            <a:r>
              <a:rPr lang="fr-FR" sz="2800" dirty="0">
                <a:solidFill>
                  <a:prstClr val="white"/>
                </a:solidFill>
                <a:latin typeface="Calibri" panose="020F0502020204030204" pitchFamily="34" charset="0"/>
                <a:ea typeface="+mj-ea"/>
                <a:cs typeface="Calibri" panose="020F0502020204030204" pitchFamily="34" charset="0"/>
              </a:rPr>
              <a:t>Président du </a:t>
            </a:r>
            <a:endParaRPr lang="fr-FR" sz="2800" dirty="0" smtClean="0">
              <a:solidFill>
                <a:prstClr val="white"/>
              </a:solidFill>
              <a:latin typeface="Calibri" panose="020F0502020204030204" pitchFamily="34" charset="0"/>
              <a:ea typeface="+mj-ea"/>
              <a:cs typeface="Calibri" panose="020F0502020204030204" pitchFamily="34" charset="0"/>
            </a:endParaRPr>
          </a:p>
          <a:p>
            <a:r>
              <a:rPr lang="fr-FR" sz="2800" dirty="0" smtClean="0">
                <a:solidFill>
                  <a:prstClr val="white"/>
                </a:solidFill>
                <a:latin typeface="Calibri" panose="020F0502020204030204" pitchFamily="34" charset="0"/>
                <a:ea typeface="+mj-ea"/>
                <a:cs typeface="Calibri" panose="020F0502020204030204" pitchFamily="34" charset="0"/>
              </a:rPr>
              <a:t>Conseil </a:t>
            </a:r>
            <a:r>
              <a:rPr lang="fr-FR" sz="2800" dirty="0">
                <a:solidFill>
                  <a:prstClr val="white"/>
                </a:solidFill>
                <a:latin typeface="Calibri" panose="020F0502020204030204" pitchFamily="34" charset="0"/>
                <a:ea typeface="+mj-ea"/>
                <a:cs typeface="Calibri" panose="020F0502020204030204" pitchFamily="34" charset="0"/>
              </a:rPr>
              <a:t>départemental de l’Aube </a:t>
            </a:r>
            <a:r>
              <a:rPr lang="fr-FR" sz="2800" b="1" dirty="0">
                <a:solidFill>
                  <a:prstClr val="white"/>
                </a:solidFill>
                <a:latin typeface="Calibri" panose="020F0502020204030204" pitchFamily="34" charset="0"/>
                <a:ea typeface="+mj-ea"/>
                <a:cs typeface="Calibri" panose="020F0502020204030204" pitchFamily="34" charset="0"/>
              </a:rPr>
              <a:t/>
            </a:r>
            <a:br>
              <a:rPr lang="fr-FR" sz="2800" b="1" dirty="0">
                <a:solidFill>
                  <a:prstClr val="white"/>
                </a:solidFill>
                <a:latin typeface="Calibri" panose="020F0502020204030204" pitchFamily="34" charset="0"/>
                <a:ea typeface="+mj-ea"/>
                <a:cs typeface="Calibri" panose="020F0502020204030204" pitchFamily="34" charset="0"/>
              </a:rPr>
            </a:br>
            <a:endParaRPr lang="fr-FR" sz="2800" b="1" dirty="0" smtClean="0">
              <a:solidFill>
                <a:prstClr val="white"/>
              </a:solidFill>
              <a:latin typeface="Calibri" panose="020F0502020204030204" pitchFamily="34" charset="0"/>
              <a:ea typeface="+mj-ea"/>
              <a:cs typeface="Calibri" panose="020F0502020204030204" pitchFamily="34" charset="0"/>
            </a:endParaRPr>
          </a:p>
          <a:p>
            <a:r>
              <a:rPr lang="fr-FR" sz="2800" b="1" dirty="0">
                <a:solidFill>
                  <a:prstClr val="white"/>
                </a:solidFill>
                <a:latin typeface="Calibri" panose="020F0502020204030204" pitchFamily="34" charset="0"/>
                <a:ea typeface="+mj-ea"/>
                <a:cs typeface="Calibri" panose="020F0502020204030204" pitchFamily="34" charset="0"/>
              </a:rPr>
              <a:t/>
            </a:r>
            <a:br>
              <a:rPr lang="fr-FR" sz="2800" b="1" dirty="0">
                <a:solidFill>
                  <a:prstClr val="white"/>
                </a:solidFill>
                <a:latin typeface="Calibri" panose="020F0502020204030204" pitchFamily="34" charset="0"/>
                <a:ea typeface="+mj-ea"/>
                <a:cs typeface="Calibri" panose="020F0502020204030204" pitchFamily="34" charset="0"/>
              </a:rPr>
            </a:br>
            <a:r>
              <a:rPr lang="fr-FR" sz="2800" b="1" dirty="0">
                <a:solidFill>
                  <a:prstClr val="white"/>
                </a:solidFill>
                <a:latin typeface="Calibri" panose="020F0502020204030204" pitchFamily="34" charset="0"/>
                <a:ea typeface="+mj-ea"/>
                <a:cs typeface="Calibri" panose="020F0502020204030204" pitchFamily="34" charset="0"/>
              </a:rPr>
              <a:t>Alain BOULARD, </a:t>
            </a:r>
            <a:r>
              <a:rPr lang="fr-FR" sz="2800" dirty="0">
                <a:solidFill>
                  <a:prstClr val="white"/>
                </a:solidFill>
                <a:latin typeface="Calibri" panose="020F0502020204030204" pitchFamily="34" charset="0"/>
                <a:ea typeface="+mj-ea"/>
                <a:cs typeface="Calibri" panose="020F0502020204030204" pitchFamily="34" charset="0"/>
              </a:rPr>
              <a:t>Président de la </a:t>
            </a:r>
            <a:endParaRPr lang="fr-FR" sz="2800" dirty="0" smtClean="0">
              <a:solidFill>
                <a:prstClr val="white"/>
              </a:solidFill>
              <a:latin typeface="Calibri" panose="020F0502020204030204" pitchFamily="34" charset="0"/>
              <a:ea typeface="+mj-ea"/>
              <a:cs typeface="Calibri" panose="020F0502020204030204" pitchFamily="34" charset="0"/>
            </a:endParaRPr>
          </a:p>
          <a:p>
            <a:r>
              <a:rPr lang="fr-FR" sz="2800" dirty="0" smtClean="0">
                <a:solidFill>
                  <a:prstClr val="white"/>
                </a:solidFill>
                <a:latin typeface="Calibri" panose="020F0502020204030204" pitchFamily="34" charset="0"/>
                <a:ea typeface="+mj-ea"/>
                <a:cs typeface="Calibri" panose="020F0502020204030204" pitchFamily="34" charset="0"/>
              </a:rPr>
              <a:t>Chambre </a:t>
            </a:r>
            <a:r>
              <a:rPr lang="fr-FR" sz="2800" dirty="0">
                <a:solidFill>
                  <a:prstClr val="white"/>
                </a:solidFill>
                <a:latin typeface="Calibri" panose="020F0502020204030204" pitchFamily="34" charset="0"/>
                <a:ea typeface="+mj-ea"/>
                <a:cs typeface="Calibri" panose="020F0502020204030204" pitchFamily="34" charset="0"/>
              </a:rPr>
              <a:t>d</a:t>
            </a:r>
            <a:r>
              <a:rPr lang="fr-FR" sz="2800" dirty="0" smtClean="0">
                <a:solidFill>
                  <a:prstClr val="white"/>
                </a:solidFill>
                <a:latin typeface="Calibri" panose="020F0502020204030204" pitchFamily="34" charset="0"/>
                <a:ea typeface="+mj-ea"/>
                <a:cs typeface="Calibri" panose="020F0502020204030204" pitchFamily="34" charset="0"/>
              </a:rPr>
              <a:t>’Agriculture </a:t>
            </a:r>
            <a:r>
              <a:rPr lang="fr-FR" sz="2800" dirty="0">
                <a:solidFill>
                  <a:prstClr val="white"/>
                </a:solidFill>
                <a:latin typeface="Calibri" panose="020F0502020204030204" pitchFamily="34" charset="0"/>
                <a:ea typeface="+mj-ea"/>
                <a:cs typeface="Calibri" panose="020F0502020204030204" pitchFamily="34" charset="0"/>
              </a:rPr>
              <a:t>de l’Aube</a:t>
            </a:r>
            <a:r>
              <a:rPr lang="fr-FR" sz="2800" b="1" dirty="0">
                <a:solidFill>
                  <a:prstClr val="white"/>
                </a:solidFill>
                <a:latin typeface="Calibri" panose="020F0502020204030204" pitchFamily="34" charset="0"/>
                <a:ea typeface="+mj-ea"/>
                <a:cs typeface="Calibri" panose="020F0502020204030204" pitchFamily="34" charset="0"/>
              </a:rPr>
              <a:t/>
            </a:r>
            <a:br>
              <a:rPr lang="fr-FR" sz="2800" b="1" dirty="0">
                <a:solidFill>
                  <a:prstClr val="white"/>
                </a:solidFill>
                <a:latin typeface="Calibri" panose="020F0502020204030204" pitchFamily="34" charset="0"/>
                <a:ea typeface="+mj-ea"/>
                <a:cs typeface="Calibri" panose="020F0502020204030204" pitchFamily="34" charset="0"/>
              </a:rPr>
            </a:b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0275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4572000" y="383223"/>
            <a:ext cx="4248472" cy="597505"/>
          </a:xfrm>
          <a:prstGeom prst="rect">
            <a:avLst/>
          </a:prstGeom>
        </p:spPr>
        <p:txBody>
          <a:bodyPr>
            <a:normAutofit fontScale="97500"/>
          </a:bodyPr>
          <a:lstStyle>
            <a:lvl1pPr algn="r" defTabSz="914400" rtl="0" eaLnBrk="1" latinLnBrk="0" hangingPunct="1">
              <a:spcBef>
                <a:spcPct val="0"/>
              </a:spcBef>
              <a:buNone/>
              <a:defRPr sz="2400" kern="1200">
                <a:solidFill>
                  <a:schemeClr val="bg1"/>
                </a:solidFill>
                <a:latin typeface="Arial Black" panose="020B0A04020102020204" pitchFamily="34" charset="0"/>
                <a:ea typeface="+mj-ea"/>
                <a:cs typeface="+mj-cs"/>
              </a:defRPr>
            </a:lvl1pPr>
          </a:lstStyle>
          <a:p>
            <a:r>
              <a:rPr lang="fr-FR" sz="2000" u="sng" dirty="0" smtClean="0">
                <a:solidFill>
                  <a:prstClr val="white"/>
                </a:solidFill>
                <a:effectLst>
                  <a:outerShdw blurRad="38100" dist="38100" dir="2700000" algn="tl">
                    <a:srgbClr val="000000">
                      <a:alpha val="43137"/>
                    </a:srgbClr>
                  </a:outerShdw>
                </a:effectLst>
              </a:rPr>
              <a:t>Bilan année 2021</a:t>
            </a:r>
            <a:endParaRPr lang="fr-FR" sz="2000" u="sng" dirty="0">
              <a:solidFill>
                <a:prstClr val="white"/>
              </a:solidFill>
              <a:effectLst>
                <a:outerShdw blurRad="38100" dist="38100" dir="2700000" algn="tl">
                  <a:srgbClr val="000000">
                    <a:alpha val="43137"/>
                  </a:srgbClr>
                </a:outerShdw>
              </a:effectLst>
            </a:endParaRPr>
          </a:p>
        </p:txBody>
      </p:sp>
      <p:graphicFrame>
        <p:nvGraphicFramePr>
          <p:cNvPr id="2" name="Graphique 1"/>
          <p:cNvGraphicFramePr/>
          <p:nvPr>
            <p:extLst>
              <p:ext uri="{D42A27DB-BD31-4B8C-83A1-F6EECF244321}">
                <p14:modId xmlns:p14="http://schemas.microsoft.com/office/powerpoint/2010/main" val="3714454424"/>
              </p:ext>
            </p:extLst>
          </p:nvPr>
        </p:nvGraphicFramePr>
        <p:xfrm>
          <a:off x="395536" y="1052736"/>
          <a:ext cx="8280920"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3798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4572000" y="383223"/>
            <a:ext cx="4248472" cy="597505"/>
          </a:xfrm>
          <a:prstGeom prst="rect">
            <a:avLst/>
          </a:prstGeom>
        </p:spPr>
        <p:txBody>
          <a:bodyPr>
            <a:normAutofit fontScale="97500"/>
          </a:bodyPr>
          <a:lstStyle>
            <a:lvl1pPr algn="r" defTabSz="914400" rtl="0" eaLnBrk="1" latinLnBrk="0" hangingPunct="1">
              <a:spcBef>
                <a:spcPct val="0"/>
              </a:spcBef>
              <a:buNone/>
              <a:defRPr sz="2400" kern="1200">
                <a:solidFill>
                  <a:schemeClr val="bg1"/>
                </a:solidFill>
                <a:latin typeface="Arial Black" panose="020B0A04020102020204" pitchFamily="34" charset="0"/>
                <a:ea typeface="+mj-ea"/>
                <a:cs typeface="+mj-cs"/>
              </a:defRPr>
            </a:lvl1pPr>
          </a:lstStyle>
          <a:p>
            <a:r>
              <a:rPr lang="fr-FR" sz="2000" u="sng" dirty="0" smtClean="0">
                <a:solidFill>
                  <a:prstClr val="white"/>
                </a:solidFill>
                <a:effectLst>
                  <a:outerShdw blurRad="38100" dist="38100" dir="2700000" algn="tl">
                    <a:srgbClr val="000000">
                      <a:alpha val="43137"/>
                    </a:srgbClr>
                  </a:outerShdw>
                </a:effectLst>
              </a:rPr>
              <a:t>Janvier 2022</a:t>
            </a:r>
            <a:endParaRPr lang="fr-FR" sz="2000" u="sng" dirty="0">
              <a:solidFill>
                <a:prstClr val="white"/>
              </a:solidFill>
              <a:effectLst>
                <a:outerShdw blurRad="38100" dist="38100" dir="2700000" algn="tl">
                  <a:srgbClr val="000000">
                    <a:alpha val="43137"/>
                  </a:srgbClr>
                </a:outerShdw>
              </a:effectLst>
            </a:endParaRPr>
          </a:p>
        </p:txBody>
      </p:sp>
      <p:sp>
        <p:nvSpPr>
          <p:cNvPr id="3" name="ZoneTexte 2"/>
          <p:cNvSpPr txBox="1"/>
          <p:nvPr/>
        </p:nvSpPr>
        <p:spPr>
          <a:xfrm>
            <a:off x="4824028" y="4005064"/>
            <a:ext cx="3744416" cy="1477328"/>
          </a:xfrm>
          <a:prstGeom prst="rect">
            <a:avLst/>
          </a:prstGeom>
          <a:noFill/>
          <a:ln w="28575">
            <a:solidFill>
              <a:srgbClr val="F8CFA9"/>
            </a:solidFill>
          </a:ln>
        </p:spPr>
        <p:txBody>
          <a:bodyPr wrap="square" rtlCol="0">
            <a:spAutoFit/>
          </a:bodyPr>
          <a:lstStyle>
            <a:defPPr>
              <a:defRPr lang="fr-FR"/>
            </a:defPPr>
            <a:lvl1pPr marL="285750" indent="-285750">
              <a:buFont typeface="Arial" pitchFamily="34" charset="0"/>
              <a:buChar char="•"/>
              <a:defRPr>
                <a:solidFill>
                  <a:srgbClr val="BF0D3E"/>
                </a:solidFill>
              </a:defRPr>
            </a:lvl1pPr>
          </a:lstStyle>
          <a:p>
            <a:r>
              <a:rPr lang="fr-FR" dirty="0"/>
              <a:t>53 </a:t>
            </a:r>
            <a:r>
              <a:rPr lang="fr-FR" dirty="0" smtClean="0"/>
              <a:t>commandes passées</a:t>
            </a:r>
            <a:endParaRPr lang="fr-FR" dirty="0"/>
          </a:p>
          <a:p>
            <a:endParaRPr lang="fr-FR" dirty="0"/>
          </a:p>
          <a:p>
            <a:r>
              <a:rPr lang="fr-FR" dirty="0"/>
              <a:t>17 </a:t>
            </a:r>
            <a:r>
              <a:rPr lang="fr-FR" dirty="0" smtClean="0"/>
              <a:t>producteurs sollicités</a:t>
            </a:r>
            <a:endParaRPr lang="fr-FR" dirty="0"/>
          </a:p>
          <a:p>
            <a:endParaRPr lang="fr-FR" dirty="0"/>
          </a:p>
          <a:p>
            <a:r>
              <a:rPr lang="fr-FR" dirty="0" smtClean="0"/>
              <a:t>Près de 4 000 € facturés</a:t>
            </a:r>
            <a:endParaRPr lang="fr-FR" dirty="0"/>
          </a:p>
        </p:txBody>
      </p:sp>
      <p:sp>
        <p:nvSpPr>
          <p:cNvPr id="4" name="ZoneTexte 3"/>
          <p:cNvSpPr txBox="1"/>
          <p:nvPr/>
        </p:nvSpPr>
        <p:spPr>
          <a:xfrm>
            <a:off x="323528" y="1858959"/>
            <a:ext cx="4032448" cy="923330"/>
          </a:xfrm>
          <a:prstGeom prst="rect">
            <a:avLst/>
          </a:prstGeom>
          <a:noFill/>
          <a:ln w="28575">
            <a:solidFill>
              <a:srgbClr val="F8CFA9"/>
            </a:solidFill>
          </a:ln>
        </p:spPr>
        <p:txBody>
          <a:bodyPr wrap="square" rtlCol="0">
            <a:spAutoFit/>
          </a:bodyPr>
          <a:lstStyle/>
          <a:p>
            <a:pPr marL="285750" indent="-285750">
              <a:buFont typeface="Arial" pitchFamily="34" charset="0"/>
              <a:buChar char="•"/>
            </a:pPr>
            <a:r>
              <a:rPr lang="fr-FR" dirty="0" smtClean="0">
                <a:solidFill>
                  <a:srgbClr val="BF0D3E"/>
                </a:solidFill>
              </a:rPr>
              <a:t>1 nouveau producteur enregistré</a:t>
            </a:r>
          </a:p>
          <a:p>
            <a:pPr marL="285750" indent="-285750">
              <a:buFont typeface="Arial" pitchFamily="34" charset="0"/>
              <a:buChar char="•"/>
            </a:pPr>
            <a:endParaRPr lang="fr-FR" dirty="0">
              <a:solidFill>
                <a:srgbClr val="BF0D3E"/>
              </a:solidFill>
            </a:endParaRPr>
          </a:p>
          <a:p>
            <a:pPr marL="285750" indent="-285750">
              <a:buFont typeface="Arial" pitchFamily="34" charset="0"/>
              <a:buChar char="•"/>
            </a:pPr>
            <a:r>
              <a:rPr lang="fr-FR" dirty="0" smtClean="0">
                <a:solidFill>
                  <a:srgbClr val="BF0D3E"/>
                </a:solidFill>
              </a:rPr>
              <a:t>2 nouveaux clients enregistrés</a:t>
            </a:r>
            <a:endParaRPr lang="fr-FR" dirty="0">
              <a:solidFill>
                <a:srgbClr val="BF0D3E"/>
              </a:solidFill>
            </a:endParaRPr>
          </a:p>
        </p:txBody>
      </p:sp>
    </p:spTree>
    <p:extLst>
      <p:ext uri="{BB962C8B-B14F-4D97-AF65-F5344CB8AC3E}">
        <p14:creationId xmlns:p14="http://schemas.microsoft.com/office/powerpoint/2010/main" val="2914229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2C62DDB-90F2-4F22-B79A-95300E31949C}"/>
              </a:ext>
            </a:extLst>
          </p:cNvPr>
          <p:cNvSpPr/>
          <p:nvPr/>
        </p:nvSpPr>
        <p:spPr>
          <a:xfrm>
            <a:off x="85180" y="1052736"/>
            <a:ext cx="8591276" cy="5979201"/>
          </a:xfrm>
          <a:prstGeom prst="rect">
            <a:avLst/>
          </a:prstGeom>
        </p:spPr>
        <p:txBody>
          <a:bodyPr wrap="square">
            <a:spAutoFit/>
          </a:bodyPr>
          <a:lstStyle/>
          <a:p>
            <a:pPr marL="0" marR="0" lvl="0" indent="0" fontAlgn="auto">
              <a:lnSpc>
                <a:spcPct val="107000"/>
              </a:lnSpc>
              <a:spcBef>
                <a:spcPct val="0"/>
              </a:spcBef>
              <a:spcAft>
                <a:spcPts val="800"/>
              </a:spcAft>
              <a:buClrTx/>
              <a:buSzTx/>
              <a:tabLst/>
              <a:defRPr/>
            </a:pPr>
            <a:r>
              <a:rPr lang="fr-FR" sz="2000" b="1" dirty="0" smtClean="0">
                <a:solidFill>
                  <a:srgbClr val="BF0D3E"/>
                </a:solidFill>
                <a:latin typeface="Calibri" panose="020F0502020204030204" pitchFamily="34" charset="0"/>
                <a:ea typeface="+mj-ea"/>
                <a:cs typeface="Calibri" panose="020F0502020204030204" pitchFamily="34" charset="0"/>
              </a:rPr>
              <a:t>Contexte</a:t>
            </a:r>
            <a:r>
              <a:rPr lang="fr-FR" sz="2000" b="1" dirty="0">
                <a:solidFill>
                  <a:srgbClr val="BF0D3E"/>
                </a:solidFill>
                <a:latin typeface="Calibri" panose="020F0502020204030204" pitchFamily="34" charset="0"/>
                <a:ea typeface="+mj-ea"/>
                <a:cs typeface="Calibri" panose="020F0502020204030204" pitchFamily="34"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Début 2021,</a:t>
            </a:r>
            <a:r>
              <a:rPr kumimoji="0" lang="fr-FR" i="0" u="none" strike="noStrike" kern="1200" cap="none" spc="0" normalizeH="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souhait de la Commune de Saint-Julien les Villas : </a:t>
            </a:r>
            <a:r>
              <a:rPr kumimoji="0" lang="fr-FR" b="1" i="0" u="none" strike="noStrike" kern="1200" cap="none" spc="0" normalizeH="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amélioration de son Cahier des Charges visant à cadrer le dispositif de restauration au sein des écoles de Saint-Julien les Villas. </a:t>
            </a:r>
            <a:endParaRPr lang="fr-FR" b="1" baseline="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lang="fr-FR" noProof="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Intérêt des élus :</a:t>
            </a:r>
            <a:r>
              <a:rPr lang="fr-FR" b="1" noProof="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favoriser les produits locaux et mise en œuvre de la loi </a:t>
            </a:r>
            <a:r>
              <a:rPr lang="fr-FR" b="1" noProof="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Egalim</a:t>
            </a:r>
            <a:endParaRPr lang="fr-FR" b="1" noProof="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lang="fr-F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Besoin : </a:t>
            </a:r>
            <a:r>
              <a:rPr lang="fr-FR" b="1" noProof="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avis et du conseil sur la rédaction du marché public de la collectivité </a:t>
            </a:r>
            <a:r>
              <a:rPr lang="fr-FR" noProof="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dont le renouvellement était prévu pour fin août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fr-FR"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07000"/>
              </a:lnSpc>
              <a:spcAft>
                <a:spcPts val="800"/>
              </a:spcAft>
              <a:defRPr/>
            </a:pPr>
            <a:r>
              <a:rPr lang="fr-FR" sz="2000" b="1" dirty="0" smtClean="0">
                <a:solidFill>
                  <a:srgbClr val="BF0D3E"/>
                </a:solidFill>
                <a:latin typeface="Calibri" panose="020F0502020204030204" pitchFamily="34" charset="0"/>
                <a:ea typeface="+mj-ea"/>
                <a:cs typeface="Calibri" panose="020F0502020204030204" pitchFamily="34" charset="0"/>
              </a:rPr>
              <a:t>Descriptif de l’accompagnement effectué : </a:t>
            </a: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fr-FR" noProof="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Bilan du précédent marché (les + / les -) </a:t>
            </a: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fr-FR" noProof="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Analyse des besoins à partir de 2021 et évolution </a:t>
            </a: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fr-F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Définition des objectifs </a:t>
            </a:r>
            <a:endParaRPr lang="fr-FR" noProof="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fr-F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Appui à la démarche d’écriture des marchés : CCTP, critères d’attribution…</a:t>
            </a: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fr-F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Accompagnement pour l’analyse des offres : appui sur la lecture des réponses des candidats </a:t>
            </a: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endParaRPr lang="fr-FR" sz="1500" noProof="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re 1"/>
          <p:cNvSpPr>
            <a:spLocks noGrp="1"/>
          </p:cNvSpPr>
          <p:nvPr>
            <p:ph type="ctrTitle"/>
          </p:nvPr>
        </p:nvSpPr>
        <p:spPr>
          <a:xfrm>
            <a:off x="1547664" y="260648"/>
            <a:ext cx="7484368" cy="590996"/>
          </a:xfrm>
        </p:spPr>
        <p:txBody>
          <a:bodyPr/>
          <a:lstStyle/>
          <a:p>
            <a:r>
              <a:rPr lang="fr-FR" sz="2800" b="1" dirty="0" smtClean="0">
                <a:solidFill>
                  <a:schemeClr val="bg1"/>
                </a:solidFill>
                <a:latin typeface="Calibri" panose="020F0502020204030204" pitchFamily="34" charset="0"/>
                <a:cs typeface="Calibri" panose="020F0502020204030204" pitchFamily="34" charset="0"/>
              </a:rPr>
              <a:t>Marché public – Saint Julien les Villas </a:t>
            </a:r>
            <a:endParaRPr lang="fr-FR" sz="2800" b="1" dirty="0">
              <a:solidFill>
                <a:schemeClr val="bg1"/>
              </a:solidFill>
              <a:latin typeface="Calibri" panose="020F0502020204030204" pitchFamily="34" charset="0"/>
              <a:cs typeface="Calibri" panose="020F0502020204030204" pitchFamily="34" charset="0"/>
            </a:endParaRPr>
          </a:p>
        </p:txBody>
      </p:sp>
      <p:sp>
        <p:nvSpPr>
          <p:cNvPr id="2" name="AutoShape 2" descr="Ville de Saint Julien les Villas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Picture 4" descr="Aucune description de photo disponi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2052" y="3573016"/>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039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2C62DDB-90F2-4F22-B79A-95300E31949C}"/>
              </a:ext>
            </a:extLst>
          </p:cNvPr>
          <p:cNvSpPr/>
          <p:nvPr/>
        </p:nvSpPr>
        <p:spPr>
          <a:xfrm>
            <a:off x="241648" y="1268760"/>
            <a:ext cx="8799388" cy="6673237"/>
          </a:xfrm>
          <a:prstGeom prst="rect">
            <a:avLst/>
          </a:prstGeom>
        </p:spPr>
        <p:txBody>
          <a:bodyPr wrap="square">
            <a:spAutoFit/>
          </a:bodyPr>
          <a:lstStyle/>
          <a:p>
            <a:pPr marR="0" lvl="0" fontAlgn="auto">
              <a:lnSpc>
                <a:spcPct val="107000"/>
              </a:lnSpc>
              <a:spcBef>
                <a:spcPct val="0"/>
              </a:spcBef>
              <a:spcAft>
                <a:spcPts val="800"/>
              </a:spcAft>
              <a:buClrTx/>
              <a:buSzTx/>
              <a:tabLst/>
              <a:defRPr/>
            </a:pPr>
            <a:r>
              <a:rPr lang="fr-FR" b="1" dirty="0" smtClean="0">
                <a:solidFill>
                  <a:srgbClr val="BF0D3E"/>
                </a:solidFill>
                <a:latin typeface="Calibri" panose="020F0502020204030204" pitchFamily="34" charset="0"/>
                <a:cs typeface="Calibri" panose="020F0502020204030204" pitchFamily="34" charset="0"/>
              </a:rPr>
              <a:t>Actions détaillées </a:t>
            </a:r>
            <a:endParaRPr lang="fr-FR" noProof="0" dirty="0" smtClean="0">
              <a:latin typeface="Calibri" panose="020F0502020204030204" pitchFamily="34" charset="0"/>
              <a:ea typeface="+mj-ea"/>
              <a:cs typeface="Calibri" panose="020F0502020204030204" pitchFamily="34" charset="0"/>
            </a:endParaRPr>
          </a:p>
          <a:p>
            <a:pPr marL="285750" marR="0" lvl="0" indent="-285750" fontAlgn="auto">
              <a:lnSpc>
                <a:spcPct val="107000"/>
              </a:lnSpc>
              <a:spcBef>
                <a:spcPct val="0"/>
              </a:spcBef>
              <a:spcAft>
                <a:spcPts val="800"/>
              </a:spcAft>
              <a:buClrTx/>
              <a:buSzTx/>
              <a:buFont typeface="Arial" panose="020B0604020202020204" pitchFamily="34" charset="0"/>
              <a:buChar char="•"/>
              <a:tabLst/>
              <a:defRPr/>
            </a:pPr>
            <a:r>
              <a:rPr lang="fr-FR" noProof="0" dirty="0" smtClean="0">
                <a:latin typeface="Calibri" panose="020F0502020204030204" pitchFamily="34" charset="0"/>
                <a:ea typeface="+mj-ea"/>
                <a:cs typeface="Calibri" panose="020F0502020204030204" pitchFamily="34" charset="0"/>
              </a:rPr>
              <a:t>Elaboration de menus incluant produits locaux </a:t>
            </a:r>
          </a:p>
          <a:p>
            <a:pPr marL="285750" marR="0" lvl="0" indent="-285750" fontAlgn="auto">
              <a:lnSpc>
                <a:spcPct val="107000"/>
              </a:lnSpc>
              <a:spcBef>
                <a:spcPct val="0"/>
              </a:spcBef>
              <a:spcAft>
                <a:spcPts val="800"/>
              </a:spcAft>
              <a:buClrTx/>
              <a:buSzTx/>
              <a:buFont typeface="Arial" panose="020B0604020202020204" pitchFamily="34" charset="0"/>
              <a:buChar char="•"/>
              <a:tabLst/>
              <a:defRPr/>
            </a:pPr>
            <a:r>
              <a:rPr lang="fr-FR" dirty="0" smtClean="0">
                <a:latin typeface="Calibri" panose="020F0502020204030204" pitchFamily="34" charset="0"/>
                <a:ea typeface="+mj-ea"/>
                <a:cs typeface="Calibri" panose="020F0502020204030204" pitchFamily="34" charset="0"/>
              </a:rPr>
              <a:t>Prise </a:t>
            </a:r>
            <a:r>
              <a:rPr lang="fr-FR" dirty="0">
                <a:latin typeface="Calibri" panose="020F0502020204030204" pitchFamily="34" charset="0"/>
                <a:ea typeface="+mj-ea"/>
                <a:cs typeface="Calibri" panose="020F0502020204030204" pitchFamily="34" charset="0"/>
              </a:rPr>
              <a:t>de contact entre les prestataires de restauration candidats et la CA10</a:t>
            </a:r>
          </a:p>
          <a:p>
            <a:pPr marL="742950" lvl="1" indent="-285750">
              <a:lnSpc>
                <a:spcPct val="107000"/>
              </a:lnSpc>
              <a:spcBef>
                <a:spcPct val="0"/>
              </a:spcBef>
              <a:spcAft>
                <a:spcPts val="800"/>
              </a:spcAft>
              <a:buFont typeface="Courier New" panose="02070309020205020404" pitchFamily="49" charset="0"/>
              <a:buChar char="o"/>
              <a:defRPr/>
            </a:pPr>
            <a:r>
              <a:rPr lang="fr-FR" dirty="0">
                <a:latin typeface="Calibri" panose="020F0502020204030204" pitchFamily="34" charset="0"/>
                <a:cs typeface="Calibri" panose="020F0502020204030204" pitchFamily="34" charset="0"/>
              </a:rPr>
              <a:t>Sourcing actuel </a:t>
            </a:r>
          </a:p>
          <a:p>
            <a:pPr marL="742950" lvl="1" indent="-285750">
              <a:lnSpc>
                <a:spcPct val="107000"/>
              </a:lnSpc>
              <a:spcBef>
                <a:spcPct val="0"/>
              </a:spcBef>
              <a:spcAft>
                <a:spcPts val="800"/>
              </a:spcAft>
              <a:buFont typeface="Courier New" panose="02070309020205020404" pitchFamily="49" charset="0"/>
              <a:buChar char="o"/>
              <a:defRPr/>
            </a:pPr>
            <a:r>
              <a:rPr lang="fr-FR" dirty="0">
                <a:latin typeface="Calibri" panose="020F0502020204030204" pitchFamily="34" charset="0"/>
                <a:cs typeface="Calibri" panose="020F0502020204030204" pitchFamily="34" charset="0"/>
              </a:rPr>
              <a:t>Mode de fonctionnement avec les producteurs locaux  </a:t>
            </a:r>
          </a:p>
          <a:p>
            <a:pPr marL="742950" lvl="1" indent="-285750">
              <a:lnSpc>
                <a:spcPct val="107000"/>
              </a:lnSpc>
              <a:spcBef>
                <a:spcPct val="0"/>
              </a:spcBef>
              <a:spcAft>
                <a:spcPts val="800"/>
              </a:spcAft>
              <a:buFont typeface="Courier New" panose="02070309020205020404" pitchFamily="49" charset="0"/>
              <a:buChar char="o"/>
              <a:defRPr/>
            </a:pPr>
            <a:r>
              <a:rPr lang="fr-FR" dirty="0">
                <a:latin typeface="Calibri" panose="020F0502020204030204" pitchFamily="34" charset="0"/>
                <a:cs typeface="Calibri" panose="020F0502020204030204" pitchFamily="34" charset="0"/>
              </a:rPr>
              <a:t>Mise en relation avec des </a:t>
            </a:r>
            <a:r>
              <a:rPr lang="fr-FR" dirty="0" smtClean="0">
                <a:latin typeface="Calibri" panose="020F0502020204030204" pitchFamily="34" charset="0"/>
                <a:cs typeface="Calibri" panose="020F0502020204030204" pitchFamily="34" charset="0"/>
              </a:rPr>
              <a:t>producteurs</a:t>
            </a:r>
          </a:p>
          <a:p>
            <a:pPr lvl="1">
              <a:lnSpc>
                <a:spcPct val="107000"/>
              </a:lnSpc>
              <a:spcBef>
                <a:spcPct val="0"/>
              </a:spcBef>
              <a:spcAft>
                <a:spcPts val="800"/>
              </a:spcAft>
              <a:defRPr/>
            </a:pPr>
            <a:endParaRPr lang="fr-FR" dirty="0">
              <a:latin typeface="Calibri" panose="020F0502020204030204" pitchFamily="34" charset="0"/>
              <a:ea typeface="+mj-ea"/>
              <a:cs typeface="Calibri" panose="020F0502020204030204" pitchFamily="34" charset="0"/>
            </a:endParaRPr>
          </a:p>
          <a:p>
            <a:pPr marL="285750" marR="0" lvl="0" indent="-285750" fontAlgn="auto">
              <a:lnSpc>
                <a:spcPct val="107000"/>
              </a:lnSpc>
              <a:spcBef>
                <a:spcPct val="0"/>
              </a:spcBef>
              <a:spcAft>
                <a:spcPts val="800"/>
              </a:spcAft>
              <a:buClrTx/>
              <a:buSzTx/>
              <a:buFont typeface="Arial" panose="020B0604020202020204" pitchFamily="34" charset="0"/>
              <a:buChar char="•"/>
              <a:tabLst/>
              <a:defRPr/>
            </a:pPr>
            <a:r>
              <a:rPr lang="fr-FR" dirty="0">
                <a:latin typeface="Calibri" panose="020F0502020204030204" pitchFamily="34" charset="0"/>
                <a:cs typeface="Calibri" panose="020F0502020204030204" pitchFamily="34" charset="0"/>
              </a:rPr>
              <a:t>Calculette </a:t>
            </a:r>
            <a:r>
              <a:rPr lang="fr-FR" dirty="0" err="1">
                <a:latin typeface="Calibri" panose="020F0502020204030204" pitchFamily="34" charset="0"/>
                <a:cs typeface="Calibri" panose="020F0502020204030204" pitchFamily="34" charset="0"/>
              </a:rPr>
              <a:t>Egalim</a:t>
            </a:r>
            <a:r>
              <a:rPr lang="fr-FR" dirty="0">
                <a:latin typeface="Calibri" panose="020F0502020204030204" pitchFamily="34" charset="0"/>
                <a:cs typeface="Calibri" panose="020F0502020204030204" pitchFamily="34" charset="0"/>
              </a:rPr>
              <a:t> </a:t>
            </a:r>
          </a:p>
          <a:p>
            <a:pPr marL="742950" lvl="1" indent="-285750">
              <a:lnSpc>
                <a:spcPct val="107000"/>
              </a:lnSpc>
              <a:spcBef>
                <a:spcPct val="0"/>
              </a:spcBef>
              <a:spcAft>
                <a:spcPts val="800"/>
              </a:spcAft>
              <a:buFont typeface="Courier New" panose="02070309020205020404" pitchFamily="49" charset="0"/>
              <a:buChar char="o"/>
              <a:defRPr/>
            </a:pPr>
            <a:r>
              <a:rPr lang="fr-FR" dirty="0">
                <a:latin typeface="Calibri" panose="020F0502020204030204" pitchFamily="34" charset="0"/>
                <a:cs typeface="Calibri" panose="020F0502020204030204" pitchFamily="34" charset="0"/>
              </a:rPr>
              <a:t>Taux de produits de qualité</a:t>
            </a:r>
          </a:p>
          <a:p>
            <a:pPr marL="742950" lvl="1" indent="-285750">
              <a:lnSpc>
                <a:spcPct val="107000"/>
              </a:lnSpc>
              <a:spcBef>
                <a:spcPct val="0"/>
              </a:spcBef>
              <a:spcAft>
                <a:spcPts val="800"/>
              </a:spcAft>
              <a:buFont typeface="Courier New" panose="02070309020205020404" pitchFamily="49" charset="0"/>
              <a:buChar char="o"/>
              <a:defRPr/>
            </a:pPr>
            <a:r>
              <a:rPr lang="fr-FR" dirty="0">
                <a:latin typeface="Calibri" panose="020F0502020204030204" pitchFamily="34" charset="0"/>
                <a:cs typeface="Calibri" panose="020F0502020204030204" pitchFamily="34" charset="0"/>
              </a:rPr>
              <a:t>Taux de produits Bio </a:t>
            </a:r>
          </a:p>
          <a:p>
            <a:pPr marL="742950" lvl="1" indent="-285750">
              <a:lnSpc>
                <a:spcPct val="107000"/>
              </a:lnSpc>
              <a:spcBef>
                <a:spcPct val="0"/>
              </a:spcBef>
              <a:spcAft>
                <a:spcPts val="800"/>
              </a:spcAft>
              <a:buFont typeface="Courier New" panose="02070309020205020404" pitchFamily="49" charset="0"/>
              <a:buChar char="o"/>
              <a:defRPr/>
            </a:pPr>
            <a:r>
              <a:rPr lang="fr-FR" dirty="0">
                <a:latin typeface="Calibri" panose="020F0502020204030204" pitchFamily="34" charset="0"/>
                <a:cs typeface="Calibri" panose="020F0502020204030204" pitchFamily="34" charset="0"/>
              </a:rPr>
              <a:t>Taux de produits locaux </a:t>
            </a:r>
            <a:endParaRPr lang="fr-FR" dirty="0" smtClean="0">
              <a:latin typeface="Calibri" panose="020F0502020204030204" pitchFamily="34" charset="0"/>
              <a:cs typeface="Calibri" panose="020F0502020204030204" pitchFamily="34" charset="0"/>
            </a:endParaRPr>
          </a:p>
          <a:p>
            <a:pPr lvl="1">
              <a:lnSpc>
                <a:spcPct val="107000"/>
              </a:lnSpc>
              <a:spcBef>
                <a:spcPct val="0"/>
              </a:spcBef>
              <a:spcAft>
                <a:spcPts val="800"/>
              </a:spcAft>
              <a:defRPr/>
            </a:pPr>
            <a:endParaRPr lang="fr-FR" dirty="0" smtClean="0">
              <a:latin typeface="Calibri" panose="020F0502020204030204" pitchFamily="34" charset="0"/>
              <a:cs typeface="Calibri" panose="020F0502020204030204" pitchFamily="34" charset="0"/>
            </a:endParaRPr>
          </a:p>
          <a:p>
            <a:pPr marL="285750" indent="-285750">
              <a:lnSpc>
                <a:spcPct val="107000"/>
              </a:lnSpc>
              <a:spcBef>
                <a:spcPct val="0"/>
              </a:spcBef>
              <a:spcAft>
                <a:spcPts val="800"/>
              </a:spcAft>
              <a:buFont typeface="Arial" panose="020B0604020202020204" pitchFamily="34" charset="0"/>
              <a:buChar char="•"/>
              <a:defRPr/>
            </a:pPr>
            <a:r>
              <a:rPr lang="fr-FR" dirty="0">
                <a:latin typeface="Calibri" panose="020F0502020204030204" pitchFamily="34" charset="0"/>
                <a:cs typeface="Calibri" panose="020F0502020204030204" pitchFamily="34" charset="0"/>
              </a:rPr>
              <a:t>Attribution d’une note à tous les candidats selon les critères exigés dans le CDC </a:t>
            </a:r>
          </a:p>
          <a:p>
            <a:pPr marL="742950" lvl="1" indent="-285750">
              <a:lnSpc>
                <a:spcPct val="107000"/>
              </a:lnSpc>
              <a:spcBef>
                <a:spcPct val="0"/>
              </a:spcBef>
              <a:spcAft>
                <a:spcPts val="800"/>
              </a:spcAft>
              <a:buFont typeface="Courier New" panose="02070309020205020404" pitchFamily="49" charset="0"/>
              <a:buChar char="o"/>
              <a:defRPr/>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defTabSz="457200">
              <a:lnSpc>
                <a:spcPct val="107000"/>
              </a:lnSpc>
              <a:spcAft>
                <a:spcPts val="800"/>
              </a:spcAft>
              <a:buFont typeface="Wingdings" panose="05000000000000000000" pitchFamily="2" charset="2"/>
              <a:buChar char="Ø"/>
              <a:defRPr/>
            </a:pP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ct val="0"/>
              </a:spcBef>
              <a:spcAft>
                <a:spcPts val="800"/>
              </a:spcAft>
              <a:buFont typeface="Courier New" panose="02070309020205020404" pitchFamily="49" charset="0"/>
              <a:buChar char="o"/>
              <a:defRPr/>
            </a:pPr>
            <a:endParaRPr kumimoji="0" lang="fr-FR" sz="15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endParaRPr lang="fr-FR" sz="1500" noProof="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re 1"/>
          <p:cNvSpPr>
            <a:spLocks noGrp="1"/>
          </p:cNvSpPr>
          <p:nvPr>
            <p:ph type="ctrTitle"/>
          </p:nvPr>
        </p:nvSpPr>
        <p:spPr>
          <a:xfrm>
            <a:off x="1547664" y="260648"/>
            <a:ext cx="7484368" cy="590996"/>
          </a:xfrm>
        </p:spPr>
        <p:txBody>
          <a:bodyPr/>
          <a:lstStyle/>
          <a:p>
            <a:r>
              <a:rPr lang="fr-FR" sz="2800" b="1" dirty="0" smtClean="0">
                <a:solidFill>
                  <a:schemeClr val="bg1"/>
                </a:solidFill>
                <a:latin typeface="Calibri" panose="020F0502020204030204" pitchFamily="34" charset="0"/>
                <a:cs typeface="Calibri" panose="020F0502020204030204" pitchFamily="34" charset="0"/>
              </a:rPr>
              <a:t>Marché public – Saint Julien les Villas </a:t>
            </a:r>
            <a:endParaRPr lang="fr-FR"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8438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2C62DDB-90F2-4F22-B79A-95300E31949C}"/>
              </a:ext>
            </a:extLst>
          </p:cNvPr>
          <p:cNvSpPr/>
          <p:nvPr/>
        </p:nvSpPr>
        <p:spPr>
          <a:xfrm>
            <a:off x="107504" y="1403257"/>
            <a:ext cx="8799388" cy="5428537"/>
          </a:xfrm>
          <a:prstGeom prst="rect">
            <a:avLst/>
          </a:prstGeom>
        </p:spPr>
        <p:txBody>
          <a:bodyPr wrap="square">
            <a:spAutoFit/>
          </a:bodyPr>
          <a:lstStyle/>
          <a:p>
            <a:pPr marL="0" marR="0" lvl="0" indent="0" fontAlgn="auto">
              <a:lnSpc>
                <a:spcPct val="107000"/>
              </a:lnSpc>
              <a:spcBef>
                <a:spcPct val="0"/>
              </a:spcBef>
              <a:spcAft>
                <a:spcPts val="800"/>
              </a:spcAft>
              <a:buClrTx/>
              <a:buSzTx/>
              <a:tabLst/>
              <a:defRPr/>
            </a:pPr>
            <a:r>
              <a:rPr lang="fr-FR" sz="1600" b="1" dirty="0">
                <a:solidFill>
                  <a:srgbClr val="BF0D3E"/>
                </a:solidFill>
                <a:latin typeface="Calibri" panose="020F0502020204030204" pitchFamily="34" charset="0"/>
                <a:ea typeface="+mj-ea"/>
                <a:cs typeface="Calibri" panose="020F0502020204030204" pitchFamily="34" charset="0"/>
              </a:rPr>
              <a:t>Définition du projet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5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Mise en place de solutions modulaires équipées de casiers automatiques permettant aux producteurs locaux de distribuer leurs produits. </a:t>
            </a:r>
          </a:p>
          <a:p>
            <a:pPr marL="0" marR="0" lvl="0" indent="0" algn="just" defTabSz="457200" rtl="0" eaLnBrk="1" fontAlgn="auto" latinLnBrk="0" hangingPunct="1">
              <a:lnSpc>
                <a:spcPct val="107000"/>
              </a:lnSpc>
              <a:spcBef>
                <a:spcPts val="0"/>
              </a:spcBef>
              <a:spcAft>
                <a:spcPts val="800"/>
              </a:spcAft>
              <a:buClrTx/>
              <a:buSzTx/>
              <a:buFontTx/>
              <a:buNone/>
              <a:tabLst/>
              <a:defRPr/>
            </a:pPr>
            <a:r>
              <a:rPr lang="fr-FR" sz="1600" b="1" dirty="0">
                <a:solidFill>
                  <a:srgbClr val="BF0D3E"/>
                </a:solidFill>
                <a:latin typeface="Calibri" panose="020F0502020204030204" pitchFamily="34" charset="0"/>
                <a:ea typeface="+mj-ea"/>
                <a:cs typeface="Calibri" panose="020F0502020204030204" pitchFamily="34" charset="0"/>
              </a:rPr>
              <a:t>Avantages :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5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Solution de renforcement de la distribution en circuits courts </a:t>
            </a: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(tendances de consommation affirmée depuis un moment et qui se confirme de plus en plus), </a:t>
            </a:r>
            <a:r>
              <a:rPr kumimoji="0" lang="fr-FR" sz="15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possibilité pratique, efficace et sécurisée permettant aux producteurs locaux</a:t>
            </a: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d’assurer une vente directe.  Structuration d’un mode de distribution qui répond de plus en plus </a:t>
            </a:r>
            <a:r>
              <a:rPr kumimoji="0" lang="fr-FR" sz="15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aux évolutions des attentes et des comportements d’achats de notre société</a:t>
            </a: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algn="just" defTabSz="457200">
              <a:lnSpc>
                <a:spcPct val="107000"/>
              </a:lnSpc>
              <a:spcAft>
                <a:spcPts val="800"/>
              </a:spcAft>
              <a:defRPr/>
            </a:pPr>
            <a:r>
              <a:rPr lang="fr-FR" sz="1600" b="1" dirty="0">
                <a:solidFill>
                  <a:srgbClr val="BF0D3E"/>
                </a:solidFill>
                <a:latin typeface="Calibri" panose="020F0502020204030204" pitchFamily="34" charset="0"/>
                <a:ea typeface="+mj-ea"/>
                <a:cs typeface="Calibri" panose="020F0502020204030204" pitchFamily="34" charset="0"/>
              </a:rPr>
              <a:t>La solution technique :</a:t>
            </a: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Installation de plusieurs conteneurs assemblés </a:t>
            </a:r>
            <a:r>
              <a:rPr kumimoji="0" lang="fr-FR" sz="15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proposant un espace de vente</a:t>
            </a: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 (pour tous types de produits : viande, lait, fruits et légumes…), </a:t>
            </a:r>
            <a:r>
              <a:rPr kumimoji="0" lang="fr-FR" sz="15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un espace de stockage</a:t>
            </a: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(avec toutes les conditions requises pour assurer la conservation et le conditionnement) un espace </a:t>
            </a:r>
            <a:r>
              <a:rPr kumimoji="0" lang="fr-FR" sz="15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technique </a:t>
            </a: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(bureau, vestiaire, WC, lavabo, …).</a:t>
            </a: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Aménagement de l’espace public environnant – places de parking, place spécifique pour les livraisons, petit espace fermé par une clôture avec portillon d’accès.</a:t>
            </a: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Distribution assurée par casiers automatisés (dont une partie réfrigérée) sur zone totalement sécurisée</a:t>
            </a: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Deux possibilités de consommation : (commandes via le Click &amp; C</a:t>
            </a:r>
            <a:r>
              <a:rPr kumimoji="0" lang="fr-FR" sz="15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ollect</a:t>
            </a: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ou achats sur sites).   </a:t>
            </a:r>
          </a:p>
          <a:p>
            <a:pPr marL="285750" marR="0" lvl="0" indent="-285750" algn="just" defTabSz="4572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fr-FR" sz="1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Ouverture 7j/7 de 6h à 22 h avec télésurveillance (plage d’ouverture suggérée)</a:t>
            </a:r>
          </a:p>
        </p:txBody>
      </p:sp>
      <p:pic>
        <p:nvPicPr>
          <p:cNvPr id="8" name="Image 7">
            <a:extLst>
              <a:ext uri="{FF2B5EF4-FFF2-40B4-BE49-F238E27FC236}">
                <a16:creationId xmlns:a16="http://schemas.microsoft.com/office/drawing/2014/main" xmlns="" id="{097F6471-1DEC-4D76-B8B1-1BCD1C0E8F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476672"/>
            <a:ext cx="1158416" cy="1158416"/>
          </a:xfrm>
          <a:prstGeom prst="rect">
            <a:avLst/>
          </a:prstGeom>
        </p:spPr>
      </p:pic>
      <p:sp>
        <p:nvSpPr>
          <p:cNvPr id="5" name="Titre 1"/>
          <p:cNvSpPr>
            <a:spLocks noGrp="1"/>
          </p:cNvSpPr>
          <p:nvPr>
            <p:ph type="ctrTitle"/>
          </p:nvPr>
        </p:nvSpPr>
        <p:spPr>
          <a:xfrm>
            <a:off x="1547664" y="260648"/>
            <a:ext cx="7484368" cy="590996"/>
          </a:xfrm>
        </p:spPr>
        <p:txBody>
          <a:bodyPr/>
          <a:lstStyle/>
          <a:p>
            <a:r>
              <a:rPr lang="fr-FR" sz="2800" b="1" dirty="0" smtClean="0">
                <a:solidFill>
                  <a:schemeClr val="bg1"/>
                </a:solidFill>
                <a:latin typeface="Calibri" panose="020F0502020204030204" pitchFamily="34" charset="0"/>
                <a:cs typeface="Calibri" panose="020F0502020204030204" pitchFamily="34" charset="0"/>
              </a:rPr>
              <a:t>Ma Box Fermière</a:t>
            </a:r>
            <a:endParaRPr lang="fr-FR" sz="2800" b="1" dirty="0">
              <a:solidFill>
                <a:schemeClr val="bg1"/>
              </a:solidFill>
              <a:latin typeface="Calibri" panose="020F0502020204030204" pitchFamily="34" charset="0"/>
              <a:cs typeface="Calibri" panose="020F0502020204030204" pitchFamily="34" charset="0"/>
            </a:endParaRPr>
          </a:p>
        </p:txBody>
      </p:sp>
      <p:pic>
        <p:nvPicPr>
          <p:cNvPr id="1026" name="Picture 2" descr="Chambre de commerce et d&amp;#39;industrie de Troyes et de l&amp;#39;Aube à Troyes - Aube  Champa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079407"/>
            <a:ext cx="2247898"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chier:Logo CdC Barséquanais en Champagne.jpg — Wikipé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562" y="1028815"/>
            <a:ext cx="1872208" cy="74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709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lstStyle/>
          <a:p>
            <a:pPr algn="ctr"/>
            <a:r>
              <a:rPr lang="fr-FR" sz="2800" b="1" dirty="0" smtClean="0">
                <a:solidFill>
                  <a:schemeClr val="bg1"/>
                </a:solidFill>
                <a:latin typeface="Calibri" panose="020F0502020204030204" pitchFamily="34" charset="0"/>
                <a:cs typeface="Calibri" panose="020F0502020204030204" pitchFamily="34" charset="0"/>
              </a:rPr>
              <a:t>Ma Box Fermière</a:t>
            </a:r>
            <a:endParaRPr lang="fr-FR" sz="2800" b="1" dirty="0">
              <a:solidFill>
                <a:schemeClr val="bg1"/>
              </a:solidFill>
              <a:latin typeface="Calibri" panose="020F0502020204030204" pitchFamily="34" charset="0"/>
              <a:cs typeface="Calibri" panose="020F0502020204030204" pitchFamily="34" charset="0"/>
            </a:endParaRPr>
          </a:p>
        </p:txBody>
      </p:sp>
      <p:sp>
        <p:nvSpPr>
          <p:cNvPr id="2" name="Espace réservé du contenu 1"/>
          <p:cNvSpPr>
            <a:spLocks noGrp="1"/>
          </p:cNvSpPr>
          <p:nvPr>
            <p:ph sz="half" idx="1"/>
          </p:nvPr>
        </p:nvSpPr>
        <p:spPr>
          <a:xfrm>
            <a:off x="179512" y="1340768"/>
            <a:ext cx="4536504" cy="5184576"/>
          </a:xfrm>
        </p:spPr>
        <p:txBody>
          <a:bodyPr>
            <a:noAutofit/>
          </a:bodyPr>
          <a:lstStyle/>
          <a:p>
            <a:pPr>
              <a:lnSpc>
                <a:spcPct val="107000"/>
              </a:lnSpc>
              <a:spcBef>
                <a:spcPct val="0"/>
              </a:spcBef>
              <a:spcAft>
                <a:spcPts val="800"/>
              </a:spcAft>
              <a:defRPr/>
            </a:pPr>
            <a:r>
              <a:rPr lang="fr-FR" sz="1500" b="1" dirty="0" smtClean="0">
                <a:solidFill>
                  <a:srgbClr val="BF0D3E"/>
                </a:solidFill>
                <a:latin typeface="Calibri" panose="020F0502020204030204" pitchFamily="34" charset="0"/>
                <a:cs typeface="Calibri" panose="020F0502020204030204" pitchFamily="34" charset="0"/>
              </a:rPr>
              <a:t>Retour sur le calendrier </a:t>
            </a:r>
          </a:p>
          <a:p>
            <a:pPr marL="0" lvl="0" indent="0">
              <a:buNone/>
            </a:pPr>
            <a:r>
              <a:rPr lang="fr-FR" sz="1500" b="1" dirty="0" smtClean="0">
                <a:latin typeface="Calibri" panose="020F0502020204030204" pitchFamily="34" charset="0"/>
                <a:cs typeface="Calibri" panose="020F0502020204030204" pitchFamily="34" charset="0"/>
              </a:rPr>
              <a:t>8 mars 2021</a:t>
            </a:r>
            <a:r>
              <a:rPr lang="fr-FR" sz="1500" dirty="0" smtClean="0">
                <a:latin typeface="Calibri" panose="020F0502020204030204" pitchFamily="34" charset="0"/>
                <a:cs typeface="Calibri" panose="020F0502020204030204" pitchFamily="34" charset="0"/>
              </a:rPr>
              <a:t> : Présentation du projet MBF par Rémi ANDRES à la CCBC, Banque des Territoires, Région, CA10, CCI </a:t>
            </a:r>
          </a:p>
          <a:p>
            <a:pPr marL="0" lvl="0" indent="0">
              <a:buNone/>
            </a:pPr>
            <a:r>
              <a:rPr lang="fr-FR" sz="1500" b="1" dirty="0" smtClean="0">
                <a:latin typeface="Calibri" panose="020F0502020204030204" pitchFamily="34" charset="0"/>
                <a:cs typeface="Calibri" panose="020F0502020204030204" pitchFamily="34" charset="0"/>
              </a:rPr>
              <a:t>Mai 2021</a:t>
            </a:r>
            <a:r>
              <a:rPr lang="fr-FR" sz="1500" dirty="0" smtClean="0">
                <a:latin typeface="Calibri" panose="020F0502020204030204" pitchFamily="34" charset="0"/>
                <a:cs typeface="Calibri" panose="020F0502020204030204" pitchFamily="34" charset="0"/>
              </a:rPr>
              <a:t> : les élus du </a:t>
            </a:r>
            <a:r>
              <a:rPr lang="fr-FR" sz="1500" dirty="0" err="1" smtClean="0">
                <a:latin typeface="Calibri" panose="020F0502020204030204" pitchFamily="34" charset="0"/>
                <a:cs typeface="Calibri" panose="020F0502020204030204" pitchFamily="34" charset="0"/>
              </a:rPr>
              <a:t>Barséquanais</a:t>
            </a:r>
            <a:r>
              <a:rPr lang="fr-FR" sz="1500" dirty="0" smtClean="0">
                <a:latin typeface="Calibri" panose="020F0502020204030204" pitchFamily="34" charset="0"/>
                <a:cs typeface="Calibri" panose="020F0502020204030204" pitchFamily="34" charset="0"/>
              </a:rPr>
              <a:t> votaient pour une étude déterminant la faisabilité d’un tel projet </a:t>
            </a:r>
          </a:p>
          <a:p>
            <a:pPr marL="0" lvl="0" indent="0">
              <a:buNone/>
            </a:pPr>
            <a:r>
              <a:rPr lang="fr-FR" sz="1500" b="1" dirty="0" smtClean="0">
                <a:latin typeface="Calibri" panose="020F0502020204030204" pitchFamily="34" charset="0"/>
                <a:cs typeface="Calibri" panose="020F0502020204030204" pitchFamily="34" charset="0"/>
              </a:rPr>
              <a:t>Juin 2021</a:t>
            </a:r>
            <a:r>
              <a:rPr lang="fr-FR" sz="1500" dirty="0" smtClean="0">
                <a:latin typeface="Calibri" panose="020F0502020204030204" pitchFamily="34" charset="0"/>
                <a:cs typeface="Calibri" panose="020F0502020204030204" pitchFamily="34" charset="0"/>
              </a:rPr>
              <a:t> : lancement de l’étude par la CCI et la CA10</a:t>
            </a:r>
          </a:p>
          <a:p>
            <a:pPr marL="0" lvl="0" indent="0">
              <a:buNone/>
            </a:pPr>
            <a:r>
              <a:rPr lang="fr-FR" sz="1500" b="1" dirty="0" smtClean="0">
                <a:latin typeface="Calibri" panose="020F0502020204030204" pitchFamily="34" charset="0"/>
                <a:cs typeface="Calibri" panose="020F0502020204030204" pitchFamily="34" charset="0"/>
              </a:rPr>
              <a:t>4 octobre 2021 </a:t>
            </a:r>
            <a:r>
              <a:rPr lang="fr-FR" sz="1500" dirty="0" smtClean="0">
                <a:latin typeface="Calibri" panose="020F0502020204030204" pitchFamily="34" charset="0"/>
                <a:cs typeface="Calibri" panose="020F0502020204030204" pitchFamily="34" charset="0"/>
              </a:rPr>
              <a:t>: Présentation et rendu de l’étude lors de la Commission économie et environnement de la CCBC </a:t>
            </a:r>
          </a:p>
          <a:p>
            <a:pPr marL="285750" lvl="0" indent="-285750">
              <a:buFont typeface="Courier New" panose="02070309020205020404" pitchFamily="49" charset="0"/>
              <a:buChar char="o"/>
            </a:pPr>
            <a:endParaRPr lang="fr-FR" sz="1500" dirty="0" smtClean="0">
              <a:latin typeface="Calibri" panose="020F0502020204030204" pitchFamily="34" charset="0"/>
              <a:cs typeface="Calibri" panose="020F0502020204030204" pitchFamily="34" charset="0"/>
            </a:endParaRPr>
          </a:p>
          <a:p>
            <a:pPr lvl="0">
              <a:lnSpc>
                <a:spcPct val="107000"/>
              </a:lnSpc>
              <a:spcBef>
                <a:spcPct val="0"/>
              </a:spcBef>
              <a:spcAft>
                <a:spcPts val="800"/>
              </a:spcAft>
              <a:defRPr/>
            </a:pPr>
            <a:r>
              <a:rPr lang="fr-FR" sz="1500" b="1" dirty="0" smtClean="0">
                <a:solidFill>
                  <a:srgbClr val="BF0D3E"/>
                </a:solidFill>
                <a:latin typeface="Calibri" panose="020F0502020204030204" pitchFamily="34" charset="0"/>
                <a:cs typeface="Calibri" panose="020F0502020204030204" pitchFamily="34" charset="0"/>
              </a:rPr>
              <a:t>Résultats de l’étude </a:t>
            </a:r>
          </a:p>
          <a:p>
            <a:pPr marL="0" indent="0" algn="just">
              <a:buNone/>
            </a:pPr>
            <a:r>
              <a:rPr lang="fr-FR" sz="1500" dirty="0" smtClean="0">
                <a:latin typeface="Calibri" panose="020F0502020204030204" pitchFamily="34" charset="0"/>
                <a:cs typeface="Calibri" panose="020F0502020204030204" pitchFamily="34" charset="0"/>
              </a:rPr>
              <a:t>L’étude de faisabilité conduite sur le sujet par la Chambre d’Agriculture de l’Aube et la CCI de Troyes et de l’Aube pour le compte de la Communauté de communes du </a:t>
            </a:r>
            <a:r>
              <a:rPr lang="fr-FR" sz="1500" dirty="0" err="1" smtClean="0">
                <a:latin typeface="Calibri" panose="020F0502020204030204" pitchFamily="34" charset="0"/>
                <a:cs typeface="Calibri" panose="020F0502020204030204" pitchFamily="34" charset="0"/>
              </a:rPr>
              <a:t>Barséquanais</a:t>
            </a:r>
            <a:r>
              <a:rPr lang="fr-FR" sz="1500" dirty="0" smtClean="0">
                <a:latin typeface="Calibri" panose="020F0502020204030204" pitchFamily="34" charset="0"/>
                <a:cs typeface="Calibri" panose="020F0502020204030204" pitchFamily="34" charset="0"/>
              </a:rPr>
              <a:t> en Champagne souligne un engouement à la fois des consommateurs et des producteurs locaux. Les conclusions sont extrêmement favorables. Les potentialités de marché sont réelles et permettent de garantir une viabilité économique du projet.</a:t>
            </a:r>
            <a:endParaRPr lang="fr-FR" sz="1500" dirty="0">
              <a:latin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xmlns="" id="{097F6471-1DEC-4D76-B8B1-1BCD1C0E8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76672"/>
            <a:ext cx="1158416" cy="1158416"/>
          </a:xfrm>
          <a:prstGeom prst="rect">
            <a:avLst/>
          </a:prstGeom>
        </p:spPr>
      </p:pic>
      <p:pic>
        <p:nvPicPr>
          <p:cNvPr id="12" name="Image 11">
            <a:extLst>
              <a:ext uri="{FF2B5EF4-FFF2-40B4-BE49-F238E27FC236}">
                <a16:creationId xmlns:a16="http://schemas.microsoft.com/office/drawing/2014/main" xmlns="" id="{F08ADFC8-7E6C-4882-9951-11744CF6008A}"/>
              </a:ext>
            </a:extLst>
          </p:cNvPr>
          <p:cNvPicPr>
            <a:picLocks noChangeAspect="1"/>
          </p:cNvPicPr>
          <p:nvPr/>
        </p:nvPicPr>
        <p:blipFill>
          <a:blip r:embed="rId4"/>
          <a:stretch>
            <a:fillRect/>
          </a:stretch>
        </p:blipFill>
        <p:spPr>
          <a:xfrm>
            <a:off x="4788024" y="2060848"/>
            <a:ext cx="3867573" cy="2175510"/>
          </a:xfrm>
          <a:prstGeom prst="rect">
            <a:avLst/>
          </a:prstGeom>
        </p:spPr>
      </p:pic>
    </p:spTree>
    <p:extLst>
      <p:ext uri="{BB962C8B-B14F-4D97-AF65-F5344CB8AC3E}">
        <p14:creationId xmlns:p14="http://schemas.microsoft.com/office/powerpoint/2010/main" val="791417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6437" y="2204864"/>
            <a:ext cx="7772400" cy="1500187"/>
          </a:xfrm>
        </p:spPr>
        <p:txBody>
          <a:bodyPr anchor="ctr"/>
          <a:lstStyle/>
          <a:p>
            <a:pPr algn="ctr"/>
            <a:r>
              <a:rPr lang="fr-FR" sz="4000" b="1" dirty="0" smtClean="0">
                <a:latin typeface="Calibri" panose="020F0502020204030204" pitchFamily="34" charset="0"/>
                <a:cs typeface="Calibri" panose="020F0502020204030204" pitchFamily="34" charset="0"/>
              </a:rPr>
              <a:t>Tour de table</a:t>
            </a:r>
            <a:endParaRPr lang="fr-FR"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8188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708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6437" y="2204864"/>
            <a:ext cx="7772400" cy="1500187"/>
          </a:xfrm>
        </p:spPr>
        <p:txBody>
          <a:bodyPr anchor="ctr"/>
          <a:lstStyle/>
          <a:p>
            <a:pPr algn="ctr"/>
            <a:r>
              <a:rPr lang="fr-FR" sz="4000" b="1" dirty="0" smtClean="0">
                <a:latin typeface="Calibri" panose="020F0502020204030204" pitchFamily="34" charset="0"/>
                <a:cs typeface="Calibri" panose="020F0502020204030204" pitchFamily="34" charset="0"/>
              </a:rPr>
              <a:t>Projet alimentaire territorial (PAT) : définition et enjeux</a:t>
            </a:r>
            <a:endParaRPr lang="fr-FR"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9093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altLang="fr-FR" sz="2800" b="1" dirty="0" smtClean="0">
                <a:solidFill>
                  <a:schemeClr val="bg1"/>
                </a:solidFill>
                <a:latin typeface="Calibri" panose="020F0502020204030204" pitchFamily="34" charset="0"/>
                <a:cs typeface="Calibri" panose="020F0502020204030204" pitchFamily="34" charset="0"/>
              </a:rPr>
              <a:t>PAT : définition et enjeux</a:t>
            </a:r>
            <a:endParaRPr lang="fr-FR" altLang="fr-FR" sz="2800" b="1" dirty="0">
              <a:solidFill>
                <a:schemeClr val="bg1"/>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sz="half" idx="1"/>
          </p:nvPr>
        </p:nvSpPr>
        <p:spPr>
          <a:xfrm>
            <a:off x="323528" y="1196752"/>
            <a:ext cx="4032448" cy="5040560"/>
          </a:xfrm>
        </p:spPr>
        <p:txBody>
          <a:bodyPr>
            <a:noAutofit/>
          </a:bodyPr>
          <a:lstStyle/>
          <a:p>
            <a:pPr algn="just">
              <a:lnSpc>
                <a:spcPct val="80000"/>
              </a:lnSpc>
            </a:pPr>
            <a:r>
              <a:rPr lang="fr-FR" sz="2000" dirty="0">
                <a:latin typeface="Calibri" panose="020F0502020204030204" pitchFamily="34" charset="0"/>
                <a:cs typeface="Calibri" panose="020F0502020204030204" pitchFamily="34" charset="0"/>
              </a:rPr>
              <a:t>Un PAT constitue </a:t>
            </a:r>
            <a:r>
              <a:rPr lang="fr-FR" sz="2000" b="1" dirty="0">
                <a:latin typeface="Calibri" panose="020F0502020204030204" pitchFamily="34" charset="0"/>
                <a:cs typeface="Calibri" panose="020F0502020204030204" pitchFamily="34" charset="0"/>
              </a:rPr>
              <a:t>un ensemble d'initiatives locales, coordonnées dans le cadre d'une stratégie territoriale globale et transversale </a:t>
            </a:r>
            <a:r>
              <a:rPr lang="fr-FR" sz="2000" dirty="0">
                <a:latin typeface="Calibri" panose="020F0502020204030204" pitchFamily="34" charset="0"/>
                <a:cs typeface="Calibri" panose="020F0502020204030204" pitchFamily="34" charset="0"/>
              </a:rPr>
              <a:t>visant à développer un système alimentaire territorial et à structurer l'économie agro-alimentaire par le rapprochement des acteurs impliqués dans ce système et le développement d’une alimentation locale, durable et de qualité. </a:t>
            </a:r>
          </a:p>
          <a:p>
            <a:pPr marL="0" indent="0">
              <a:lnSpc>
                <a:spcPct val="80000"/>
              </a:lnSpc>
              <a:buNone/>
            </a:pPr>
            <a:endParaRPr lang="fr-FR" sz="2000" dirty="0">
              <a:latin typeface="Calibri" panose="020F0502020204030204" pitchFamily="34" charset="0"/>
              <a:cs typeface="Calibri" panose="020F0502020204030204" pitchFamily="34" charset="0"/>
            </a:endParaRPr>
          </a:p>
          <a:p>
            <a:pPr>
              <a:lnSpc>
                <a:spcPct val="80000"/>
              </a:lnSpc>
            </a:pPr>
            <a:r>
              <a:rPr lang="fr-FR" sz="2000" dirty="0">
                <a:latin typeface="Calibri" panose="020F0502020204030204" pitchFamily="34" charset="0"/>
                <a:cs typeface="Calibri" panose="020F0502020204030204" pitchFamily="34" charset="0"/>
              </a:rPr>
              <a:t>Les PAT ont pour objectif de </a:t>
            </a:r>
            <a:r>
              <a:rPr lang="fr-FR" sz="2000" b="1" dirty="0">
                <a:latin typeface="Calibri" panose="020F0502020204030204" pitchFamily="34" charset="0"/>
                <a:cs typeface="Calibri" panose="020F0502020204030204" pitchFamily="34" charset="0"/>
              </a:rPr>
              <a:t>relocaliser l’agriculture et l’alimentation dans les territoires </a:t>
            </a:r>
            <a:r>
              <a:rPr lang="fr-FR" sz="2000" dirty="0">
                <a:latin typeface="Calibri" panose="020F0502020204030204" pitchFamily="34" charset="0"/>
                <a:cs typeface="Calibri" panose="020F0502020204030204" pitchFamily="34" charset="0"/>
              </a:rPr>
              <a:t>en soutenant l’installation d’agriculteurs, les circuits courts ou les produits locaux dans les cantines.</a:t>
            </a:r>
          </a:p>
        </p:txBody>
      </p:sp>
      <p:sp>
        <p:nvSpPr>
          <p:cNvPr id="4" name="Espace réservé du numéro de diapositive 3"/>
          <p:cNvSpPr>
            <a:spLocks noGrp="1"/>
          </p:cNvSpPr>
          <p:nvPr>
            <p:ph type="sldNum" sz="quarter" idx="12"/>
          </p:nvPr>
        </p:nvSpPr>
        <p:spPr>
          <a:prstGeom prst="rect">
            <a:avLst/>
          </a:prstGeom>
        </p:spPr>
        <p:txBody>
          <a:bodyPr/>
          <a:lstStyle/>
          <a:p>
            <a:fld id="{113E254B-A1C4-4EEE-BFDC-43DFA4990B4D}" type="slidenum">
              <a:rPr lang="fr-FR" smtClean="0"/>
              <a:t>5</a:t>
            </a:fld>
            <a:endParaRPr lang="fr-FR" dirty="0"/>
          </a:p>
        </p:txBody>
      </p:sp>
      <p:sp>
        <p:nvSpPr>
          <p:cNvPr id="11" name="Espace réservé du contenu 10"/>
          <p:cNvSpPr>
            <a:spLocks noGrp="1"/>
          </p:cNvSpPr>
          <p:nvPr>
            <p:ph sz="half" idx="2"/>
          </p:nvPr>
        </p:nvSpPr>
        <p:spPr>
          <a:xfrm>
            <a:off x="4788024" y="1484784"/>
            <a:ext cx="4038600" cy="4525963"/>
          </a:xfrm>
        </p:spPr>
        <p:txBody>
          <a:bodyPr>
            <a:normAutofit fontScale="40000" lnSpcReduction="20000"/>
          </a:bodyPr>
          <a:lstStyle/>
          <a:p>
            <a:pPr algn="just"/>
            <a:r>
              <a:rPr lang="fr-FR" sz="4500" dirty="0">
                <a:latin typeface="Calibri" panose="020F0502020204030204" pitchFamily="34" charset="0"/>
                <a:cs typeface="Calibri" panose="020F0502020204030204" pitchFamily="34" charset="0"/>
              </a:rPr>
              <a:t>Ils répondent aux objectifs du </a:t>
            </a:r>
            <a:r>
              <a:rPr lang="fr-FR" sz="4500" b="1" dirty="0">
                <a:latin typeface="Calibri" panose="020F0502020204030204" pitchFamily="34" charset="0"/>
                <a:cs typeface="Calibri" panose="020F0502020204030204" pitchFamily="34" charset="0"/>
              </a:rPr>
              <a:t>Programme National pour l’Alimentation (PNA) </a:t>
            </a:r>
          </a:p>
          <a:p>
            <a:pPr marL="285750" indent="-285750" algn="just">
              <a:lnSpc>
                <a:spcPct val="150000"/>
              </a:lnSpc>
              <a:buFontTx/>
              <a:buChar char="-"/>
            </a:pPr>
            <a:r>
              <a:rPr lang="fr-FR" sz="4500" dirty="0" smtClean="0">
                <a:latin typeface="Calibri" panose="020F0502020204030204" pitchFamily="34" charset="0"/>
                <a:cs typeface="Calibri" panose="020F0502020204030204" pitchFamily="34" charset="0"/>
              </a:rPr>
              <a:t>La </a:t>
            </a:r>
            <a:r>
              <a:rPr lang="fr-FR" sz="4500" dirty="0">
                <a:latin typeface="Calibri" panose="020F0502020204030204" pitchFamily="34" charset="0"/>
                <a:cs typeface="Calibri" panose="020F0502020204030204" pitchFamily="34" charset="0"/>
              </a:rPr>
              <a:t>justice sociale </a:t>
            </a:r>
          </a:p>
          <a:p>
            <a:pPr marL="285750" indent="-285750" algn="just">
              <a:lnSpc>
                <a:spcPct val="150000"/>
              </a:lnSpc>
              <a:buFontTx/>
              <a:buChar char="-"/>
            </a:pPr>
            <a:r>
              <a:rPr lang="fr-FR" sz="4500" dirty="0">
                <a:latin typeface="Calibri" panose="020F0502020204030204" pitchFamily="34" charset="0"/>
                <a:cs typeface="Calibri" panose="020F0502020204030204" pitchFamily="34" charset="0"/>
              </a:rPr>
              <a:t>L’éducation alimentaire des jeunes</a:t>
            </a:r>
          </a:p>
          <a:p>
            <a:pPr marL="285750" indent="-285750" algn="just">
              <a:lnSpc>
                <a:spcPct val="150000"/>
              </a:lnSpc>
              <a:buFontTx/>
              <a:buChar char="-"/>
            </a:pPr>
            <a:r>
              <a:rPr lang="fr-FR" sz="4500" dirty="0">
                <a:latin typeface="Calibri" panose="020F0502020204030204" pitchFamily="34" charset="0"/>
                <a:cs typeface="Calibri" panose="020F0502020204030204" pitchFamily="34" charset="0"/>
              </a:rPr>
              <a:t>La lutte contre le gaspillage </a:t>
            </a:r>
          </a:p>
          <a:p>
            <a:pPr marL="285750" indent="-285750" algn="just">
              <a:lnSpc>
                <a:spcPct val="150000"/>
              </a:lnSpc>
              <a:buFontTx/>
              <a:buChar char="-"/>
            </a:pPr>
            <a:r>
              <a:rPr lang="fr-FR" sz="4500" dirty="0">
                <a:latin typeface="Calibri" panose="020F0502020204030204" pitchFamily="34" charset="0"/>
                <a:cs typeface="Calibri" panose="020F0502020204030204" pitchFamily="34" charset="0"/>
              </a:rPr>
              <a:t>L’ancrage territorial et la mise en valeur du patrimoine alimentaire </a:t>
            </a:r>
            <a:endParaRPr lang="fr-FR" sz="4500" dirty="0" smtClean="0">
              <a:latin typeface="Calibri" panose="020F0502020204030204" pitchFamily="34" charset="0"/>
              <a:cs typeface="Calibri" panose="020F0502020204030204" pitchFamily="34" charset="0"/>
            </a:endParaRPr>
          </a:p>
          <a:p>
            <a:pPr marL="0" indent="0" algn="just">
              <a:lnSpc>
                <a:spcPct val="150000"/>
              </a:lnSpc>
              <a:buNone/>
            </a:pPr>
            <a:endParaRPr lang="fr-FR" sz="3800" dirty="0">
              <a:latin typeface="Calibri" panose="020F0502020204030204" pitchFamily="34" charset="0"/>
              <a:cs typeface="Calibri" panose="020F0502020204030204" pitchFamily="34" charset="0"/>
            </a:endParaRPr>
          </a:p>
          <a:p>
            <a:r>
              <a:rPr lang="fr-FR" sz="4500" dirty="0">
                <a:latin typeface="Calibri" panose="020F0502020204030204" pitchFamily="34" charset="0"/>
                <a:cs typeface="Calibri" panose="020F0502020204030204" pitchFamily="34" charset="0"/>
              </a:rPr>
              <a:t>Les PAT ont été </a:t>
            </a:r>
            <a:r>
              <a:rPr lang="fr-FR" sz="4500" b="1" dirty="0">
                <a:latin typeface="Calibri" panose="020F0502020204030204" pitchFamily="34" charset="0"/>
                <a:cs typeface="Calibri" panose="020F0502020204030204" pitchFamily="34" charset="0"/>
              </a:rPr>
              <a:t>développés par le Ministère de l’Agriculture, de l’Alimentation et de la Forêt </a:t>
            </a:r>
            <a:r>
              <a:rPr lang="fr-FR" sz="4500" dirty="0">
                <a:latin typeface="Calibri" panose="020F0502020204030204" pitchFamily="34" charset="0"/>
                <a:cs typeface="Calibri" panose="020F0502020204030204" pitchFamily="34" charset="0"/>
              </a:rPr>
              <a:t>dans la Loi d’Avenir de l’Agriculture et de la Forêt de 2014 et définis </a:t>
            </a:r>
            <a:r>
              <a:rPr lang="fr-FR" sz="4500" b="1" dirty="0">
                <a:latin typeface="Calibri" panose="020F0502020204030204" pitchFamily="34" charset="0"/>
                <a:cs typeface="Calibri" panose="020F0502020204030204" pitchFamily="34" charset="0"/>
              </a:rPr>
              <a:t>dans le code rural</a:t>
            </a:r>
            <a:r>
              <a:rPr lang="fr-FR" sz="4500" dirty="0">
                <a:latin typeface="Calibri" panose="020F0502020204030204" pitchFamily="34" charset="0"/>
                <a:cs typeface="Calibri" panose="020F0502020204030204" pitchFamily="34" charset="0"/>
              </a:rPr>
              <a:t> (TITRE III article 39) </a:t>
            </a:r>
          </a:p>
          <a:p>
            <a:endParaRPr lang="fr-FR" sz="4500" dirty="0"/>
          </a:p>
        </p:txBody>
      </p:sp>
    </p:spTree>
    <p:extLst>
      <p:ext uri="{BB962C8B-B14F-4D97-AF65-F5344CB8AC3E}">
        <p14:creationId xmlns:p14="http://schemas.microsoft.com/office/powerpoint/2010/main" val="1965431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Program Files (x86)\Microsoft Office\MEDIA\CAGCAT10\j02333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8" y="1988840"/>
            <a:ext cx="847974" cy="864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Users\deguglielmo\AppData\Local\Microsoft\Windows\INetCache\IE\U1SISAYP\ecologie_interne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645024"/>
            <a:ext cx="864096" cy="7929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619672" y="260648"/>
            <a:ext cx="7340352" cy="504056"/>
          </a:xfrm>
        </p:spPr>
        <p:txBody>
          <a:bodyPr/>
          <a:lstStyle/>
          <a:p>
            <a:pPr>
              <a:defRPr/>
            </a:pPr>
            <a:r>
              <a:rPr lang="fr-FR" altLang="fr-FR" sz="2800" b="1" dirty="0">
                <a:solidFill>
                  <a:schemeClr val="bg1"/>
                </a:solidFill>
                <a:latin typeface="Calibri" panose="020F0502020204030204" pitchFamily="34" charset="0"/>
                <a:cs typeface="Calibri" panose="020F0502020204030204" pitchFamily="34" charset="0"/>
              </a:rPr>
              <a:t>Les enjeux d’un PAT </a:t>
            </a:r>
          </a:p>
        </p:txBody>
      </p:sp>
      <p:sp>
        <p:nvSpPr>
          <p:cNvPr id="3" name="Sous-titre 2"/>
          <p:cNvSpPr>
            <a:spLocks noGrp="1"/>
          </p:cNvSpPr>
          <p:nvPr>
            <p:ph type="subTitle" idx="1"/>
          </p:nvPr>
        </p:nvSpPr>
        <p:spPr>
          <a:xfrm>
            <a:off x="395536" y="1268760"/>
            <a:ext cx="8352928" cy="4680520"/>
          </a:xfrm>
        </p:spPr>
        <p:txBody>
          <a:bodyPr>
            <a:noAutofit/>
          </a:bodyPr>
          <a:lstStyle/>
          <a:p>
            <a:pPr algn="just">
              <a:lnSpc>
                <a:spcPct val="80000"/>
              </a:lnSpc>
              <a:defRPr/>
            </a:pPr>
            <a:r>
              <a:rPr lang="fr-FR" sz="2000" dirty="0" smtClean="0">
                <a:solidFill>
                  <a:schemeClr val="tx1"/>
                </a:solidFill>
                <a:latin typeface="Calibri" panose="020F0502020204030204" pitchFamily="34" charset="0"/>
                <a:ea typeface="Times New Roman"/>
                <a:cs typeface="Calibri" panose="020F0502020204030204" pitchFamily="34" charset="0"/>
              </a:rPr>
              <a:t>Les </a:t>
            </a:r>
            <a:r>
              <a:rPr lang="fr-FR" sz="2000" dirty="0">
                <a:solidFill>
                  <a:schemeClr val="tx1"/>
                </a:solidFill>
                <a:latin typeface="Calibri" panose="020F0502020204030204" pitchFamily="34" charset="0"/>
                <a:ea typeface="Times New Roman"/>
                <a:cs typeface="Calibri" panose="020F0502020204030204" pitchFamily="34" charset="0"/>
              </a:rPr>
              <a:t>projets alimentaires territoriaux répondent à </a:t>
            </a:r>
            <a:r>
              <a:rPr lang="fr-FR" sz="2000" dirty="0" smtClean="0">
                <a:solidFill>
                  <a:schemeClr val="tx1"/>
                </a:solidFill>
                <a:latin typeface="Calibri" panose="020F0502020204030204" pitchFamily="34" charset="0"/>
                <a:ea typeface="Times New Roman"/>
                <a:cs typeface="Calibri" panose="020F0502020204030204" pitchFamily="34" charset="0"/>
              </a:rPr>
              <a:t>plusieurs enjeux :</a:t>
            </a:r>
          </a:p>
          <a:p>
            <a:pPr algn="just">
              <a:lnSpc>
                <a:spcPct val="80000"/>
              </a:lnSpc>
              <a:defRPr/>
            </a:pPr>
            <a:endParaRPr lang="fr-FR" sz="2000" dirty="0">
              <a:solidFill>
                <a:schemeClr val="tx1"/>
              </a:solidFill>
              <a:latin typeface="Calibri" panose="020F0502020204030204" pitchFamily="34" charset="0"/>
              <a:ea typeface="Times New Roman"/>
              <a:cs typeface="Calibri" panose="020F0502020204030204" pitchFamily="34" charset="0"/>
            </a:endParaRPr>
          </a:p>
          <a:p>
            <a:pPr marL="342900" indent="-342900" algn="just">
              <a:lnSpc>
                <a:spcPct val="80000"/>
              </a:lnSpc>
              <a:buFont typeface="Arial" panose="020B0604020202020204" pitchFamily="34" charset="0"/>
              <a:buChar char="•"/>
              <a:defRPr/>
            </a:pPr>
            <a:r>
              <a:rPr lang="fr-FR" sz="2000" b="1" dirty="0" smtClean="0">
                <a:solidFill>
                  <a:schemeClr val="tx1"/>
                </a:solidFill>
                <a:latin typeface="Calibri" panose="020F0502020204030204" pitchFamily="34" charset="0"/>
                <a:ea typeface="Times New Roman"/>
                <a:cs typeface="Calibri" panose="020F0502020204030204" pitchFamily="34" charset="0"/>
              </a:rPr>
              <a:t>une </a:t>
            </a:r>
            <a:r>
              <a:rPr lang="fr-FR" sz="2000" b="1" dirty="0">
                <a:solidFill>
                  <a:schemeClr val="tx1"/>
                </a:solidFill>
                <a:latin typeface="Calibri" panose="020F0502020204030204" pitchFamily="34" charset="0"/>
                <a:ea typeface="Times New Roman"/>
                <a:cs typeface="Calibri" panose="020F0502020204030204" pitchFamily="34" charset="0"/>
              </a:rPr>
              <a:t>dimension économique </a:t>
            </a:r>
            <a:r>
              <a:rPr lang="fr-FR" sz="2000" dirty="0">
                <a:solidFill>
                  <a:schemeClr val="tx1"/>
                </a:solidFill>
                <a:latin typeface="Calibri" panose="020F0502020204030204" pitchFamily="34" charset="0"/>
                <a:ea typeface="Times New Roman"/>
                <a:cs typeface="Calibri" panose="020F0502020204030204" pitchFamily="34" charset="0"/>
              </a:rPr>
              <a:t>: structuration et </a:t>
            </a:r>
            <a:r>
              <a:rPr lang="fr-FR" sz="2000" dirty="0" smtClean="0">
                <a:solidFill>
                  <a:schemeClr val="tx1"/>
                </a:solidFill>
                <a:latin typeface="Calibri" panose="020F0502020204030204" pitchFamily="34" charset="0"/>
                <a:ea typeface="Times New Roman"/>
                <a:cs typeface="Calibri" panose="020F0502020204030204" pitchFamily="34" charset="0"/>
              </a:rPr>
              <a:t>consolidation des </a:t>
            </a:r>
            <a:r>
              <a:rPr lang="fr-FR" sz="2000" dirty="0">
                <a:solidFill>
                  <a:schemeClr val="tx1"/>
                </a:solidFill>
                <a:latin typeface="Calibri" panose="020F0502020204030204" pitchFamily="34" charset="0"/>
                <a:ea typeface="Times New Roman"/>
                <a:cs typeface="Calibri" panose="020F0502020204030204" pitchFamily="34" charset="0"/>
              </a:rPr>
              <a:t>filières dans les territoires, rapprochement de l’offre et de la demande</a:t>
            </a:r>
            <a:r>
              <a:rPr lang="fr-FR" sz="2000" dirty="0" smtClean="0">
                <a:solidFill>
                  <a:schemeClr val="tx1"/>
                </a:solidFill>
                <a:latin typeface="Calibri" panose="020F0502020204030204" pitchFamily="34" charset="0"/>
                <a:ea typeface="Times New Roman"/>
                <a:cs typeface="Calibri" panose="020F0502020204030204" pitchFamily="34" charset="0"/>
              </a:rPr>
              <a:t>, maintien </a:t>
            </a:r>
            <a:r>
              <a:rPr lang="fr-FR" sz="2000" dirty="0">
                <a:solidFill>
                  <a:schemeClr val="tx1"/>
                </a:solidFill>
                <a:latin typeface="Calibri" panose="020F0502020204030204" pitchFamily="34" charset="0"/>
                <a:ea typeface="Times New Roman"/>
                <a:cs typeface="Calibri" panose="020F0502020204030204" pitchFamily="34" charset="0"/>
              </a:rPr>
              <a:t>de la valeur ajoutée sur le territoire, contribution à </a:t>
            </a:r>
            <a:r>
              <a:rPr lang="fr-FR" sz="2000" dirty="0" smtClean="0">
                <a:solidFill>
                  <a:schemeClr val="tx1"/>
                </a:solidFill>
                <a:latin typeface="Calibri" panose="020F0502020204030204" pitchFamily="34" charset="0"/>
                <a:ea typeface="Times New Roman"/>
                <a:cs typeface="Calibri" panose="020F0502020204030204" pitchFamily="34" charset="0"/>
              </a:rPr>
              <a:t>l’installation, d’agriculteurs </a:t>
            </a:r>
            <a:r>
              <a:rPr lang="fr-FR" sz="2000" dirty="0">
                <a:solidFill>
                  <a:schemeClr val="tx1"/>
                </a:solidFill>
                <a:latin typeface="Calibri" panose="020F0502020204030204" pitchFamily="34" charset="0"/>
                <a:ea typeface="Times New Roman"/>
                <a:cs typeface="Calibri" panose="020F0502020204030204" pitchFamily="34" charset="0"/>
              </a:rPr>
              <a:t>et à la préservation des espaces </a:t>
            </a:r>
            <a:r>
              <a:rPr lang="fr-FR" sz="2000" dirty="0" smtClean="0">
                <a:solidFill>
                  <a:schemeClr val="tx1"/>
                </a:solidFill>
                <a:latin typeface="Calibri" panose="020F0502020204030204" pitchFamily="34" charset="0"/>
                <a:ea typeface="Times New Roman"/>
                <a:cs typeface="Calibri" panose="020F0502020204030204" pitchFamily="34" charset="0"/>
              </a:rPr>
              <a:t>agricoles;</a:t>
            </a:r>
          </a:p>
          <a:p>
            <a:pPr marL="342900" indent="-342900" algn="just">
              <a:lnSpc>
                <a:spcPct val="80000"/>
              </a:lnSpc>
              <a:buFont typeface="Arial" panose="020B0604020202020204" pitchFamily="34" charset="0"/>
              <a:buChar char="•"/>
              <a:defRPr/>
            </a:pPr>
            <a:endParaRPr lang="fr-FR" sz="2000" dirty="0" smtClean="0">
              <a:solidFill>
                <a:schemeClr val="tx1"/>
              </a:solidFill>
              <a:latin typeface="Calibri" panose="020F0502020204030204" pitchFamily="34" charset="0"/>
              <a:ea typeface="Times New Roman"/>
              <a:cs typeface="Calibri" panose="020F0502020204030204" pitchFamily="34" charset="0"/>
            </a:endParaRPr>
          </a:p>
          <a:p>
            <a:pPr marL="342900" indent="-342900" algn="just">
              <a:lnSpc>
                <a:spcPct val="80000"/>
              </a:lnSpc>
              <a:buFont typeface="Arial" panose="020B0604020202020204" pitchFamily="34" charset="0"/>
              <a:buChar char="•"/>
              <a:defRPr/>
            </a:pPr>
            <a:endParaRPr lang="fr-FR" sz="2000" dirty="0">
              <a:solidFill>
                <a:schemeClr val="tx1"/>
              </a:solidFill>
              <a:latin typeface="Calibri" panose="020F0502020204030204" pitchFamily="34" charset="0"/>
              <a:ea typeface="Times New Roman"/>
              <a:cs typeface="Calibri" panose="020F0502020204030204" pitchFamily="34" charset="0"/>
            </a:endParaRPr>
          </a:p>
          <a:p>
            <a:pPr marL="342900" indent="-342900" algn="just">
              <a:lnSpc>
                <a:spcPct val="80000"/>
              </a:lnSpc>
              <a:buFont typeface="Arial" panose="020B0604020202020204" pitchFamily="34" charset="0"/>
              <a:buChar char="•"/>
              <a:defRPr/>
            </a:pPr>
            <a:r>
              <a:rPr lang="fr-FR" sz="2000" b="1" dirty="0" smtClean="0">
                <a:solidFill>
                  <a:schemeClr val="tx1"/>
                </a:solidFill>
                <a:latin typeface="Calibri" panose="020F0502020204030204" pitchFamily="34" charset="0"/>
                <a:ea typeface="Times New Roman"/>
                <a:cs typeface="Calibri" panose="020F0502020204030204" pitchFamily="34" charset="0"/>
              </a:rPr>
              <a:t>une </a:t>
            </a:r>
            <a:r>
              <a:rPr lang="fr-FR" sz="2000" b="1" dirty="0">
                <a:solidFill>
                  <a:schemeClr val="tx1"/>
                </a:solidFill>
                <a:latin typeface="Calibri" panose="020F0502020204030204" pitchFamily="34" charset="0"/>
                <a:ea typeface="Times New Roman"/>
                <a:cs typeface="Calibri" panose="020F0502020204030204" pitchFamily="34" charset="0"/>
              </a:rPr>
              <a:t>dimension environnementale </a:t>
            </a:r>
            <a:r>
              <a:rPr lang="fr-FR" sz="2000" dirty="0">
                <a:solidFill>
                  <a:schemeClr val="tx1"/>
                </a:solidFill>
                <a:latin typeface="Calibri" panose="020F0502020204030204" pitchFamily="34" charset="0"/>
                <a:ea typeface="Times New Roman"/>
                <a:cs typeface="Calibri" panose="020F0502020204030204" pitchFamily="34" charset="0"/>
              </a:rPr>
              <a:t>: </a:t>
            </a:r>
            <a:r>
              <a:rPr lang="fr-FR" sz="2000" dirty="0" smtClean="0">
                <a:solidFill>
                  <a:schemeClr val="tx1"/>
                </a:solidFill>
                <a:latin typeface="Calibri" panose="020F0502020204030204" pitchFamily="34" charset="0"/>
                <a:ea typeface="Times New Roman"/>
                <a:cs typeface="Calibri" panose="020F0502020204030204" pitchFamily="34" charset="0"/>
              </a:rPr>
              <a:t>développement de </a:t>
            </a:r>
            <a:r>
              <a:rPr lang="fr-FR" sz="2000" dirty="0">
                <a:solidFill>
                  <a:schemeClr val="tx1"/>
                </a:solidFill>
                <a:latin typeface="Calibri" panose="020F0502020204030204" pitchFamily="34" charset="0"/>
                <a:ea typeface="Times New Roman"/>
                <a:cs typeface="Calibri" panose="020F0502020204030204" pitchFamily="34" charset="0"/>
              </a:rPr>
              <a:t>la consommation de produits locaux et de qualité, valorisation d’un </a:t>
            </a:r>
            <a:r>
              <a:rPr lang="fr-FR" sz="2000" dirty="0" smtClean="0">
                <a:solidFill>
                  <a:schemeClr val="tx1"/>
                </a:solidFill>
                <a:latin typeface="Calibri" panose="020F0502020204030204" pitchFamily="34" charset="0"/>
                <a:ea typeface="Times New Roman"/>
                <a:cs typeface="Calibri" panose="020F0502020204030204" pitchFamily="34" charset="0"/>
              </a:rPr>
              <a:t>nouveau mode </a:t>
            </a:r>
            <a:r>
              <a:rPr lang="fr-FR" sz="2000" dirty="0">
                <a:solidFill>
                  <a:schemeClr val="tx1"/>
                </a:solidFill>
                <a:latin typeface="Calibri" panose="020F0502020204030204" pitchFamily="34" charset="0"/>
                <a:ea typeface="Times New Roman"/>
                <a:cs typeface="Calibri" panose="020F0502020204030204" pitchFamily="34" charset="0"/>
              </a:rPr>
              <a:t>de production </a:t>
            </a:r>
            <a:r>
              <a:rPr lang="fr-FR" sz="2000" dirty="0" smtClean="0">
                <a:solidFill>
                  <a:schemeClr val="tx1"/>
                </a:solidFill>
                <a:latin typeface="Calibri" panose="020F0502020204030204" pitchFamily="34" charset="0"/>
                <a:ea typeface="Times New Roman"/>
                <a:cs typeface="Calibri" panose="020F0502020204030204" pitchFamily="34" charset="0"/>
              </a:rPr>
              <a:t>agro-écologique</a:t>
            </a:r>
            <a:r>
              <a:rPr lang="fr-FR" sz="2000" dirty="0">
                <a:solidFill>
                  <a:schemeClr val="tx1"/>
                </a:solidFill>
                <a:latin typeface="Calibri" panose="020F0502020204030204" pitchFamily="34" charset="0"/>
                <a:ea typeface="Times New Roman"/>
                <a:cs typeface="Calibri" panose="020F0502020204030204" pitchFamily="34" charset="0"/>
              </a:rPr>
              <a:t>, dont la production biologique</a:t>
            </a:r>
            <a:r>
              <a:rPr lang="fr-FR" sz="2000" dirty="0" smtClean="0">
                <a:solidFill>
                  <a:schemeClr val="tx1"/>
                </a:solidFill>
                <a:latin typeface="Calibri" panose="020F0502020204030204" pitchFamily="34" charset="0"/>
                <a:ea typeface="Times New Roman"/>
                <a:cs typeface="Calibri" panose="020F0502020204030204" pitchFamily="34" charset="0"/>
              </a:rPr>
              <a:t>, préservation </a:t>
            </a:r>
            <a:r>
              <a:rPr lang="fr-FR" sz="2000" dirty="0">
                <a:solidFill>
                  <a:schemeClr val="tx1"/>
                </a:solidFill>
                <a:latin typeface="Calibri" panose="020F0502020204030204" pitchFamily="34" charset="0"/>
                <a:ea typeface="Times New Roman"/>
                <a:cs typeface="Calibri" panose="020F0502020204030204" pitchFamily="34" charset="0"/>
              </a:rPr>
              <a:t>de l’eau et des paysages, lutte contre le gaspillage alimentaire </a:t>
            </a:r>
            <a:r>
              <a:rPr lang="fr-FR" sz="2000" dirty="0" smtClean="0">
                <a:solidFill>
                  <a:schemeClr val="tx1"/>
                </a:solidFill>
                <a:latin typeface="Calibri" panose="020F0502020204030204" pitchFamily="34" charset="0"/>
                <a:ea typeface="Times New Roman"/>
                <a:cs typeface="Calibri" panose="020F0502020204030204" pitchFamily="34" charset="0"/>
              </a:rPr>
              <a:t>;</a:t>
            </a:r>
          </a:p>
          <a:p>
            <a:pPr marL="342900" indent="-342900" algn="just">
              <a:lnSpc>
                <a:spcPct val="80000"/>
              </a:lnSpc>
              <a:buFont typeface="Arial" panose="020B0604020202020204" pitchFamily="34" charset="0"/>
              <a:buChar char="•"/>
              <a:defRPr/>
            </a:pPr>
            <a:endParaRPr lang="fr-FR" sz="2000" dirty="0" smtClean="0">
              <a:solidFill>
                <a:schemeClr val="tx1"/>
              </a:solidFill>
              <a:latin typeface="Calibri" panose="020F0502020204030204" pitchFamily="34" charset="0"/>
              <a:ea typeface="Times New Roman"/>
              <a:cs typeface="Calibri" panose="020F0502020204030204" pitchFamily="34" charset="0"/>
            </a:endParaRPr>
          </a:p>
          <a:p>
            <a:pPr marL="342900" indent="-342900" algn="just">
              <a:lnSpc>
                <a:spcPct val="80000"/>
              </a:lnSpc>
              <a:buFont typeface="Arial" panose="020B0604020202020204" pitchFamily="34" charset="0"/>
              <a:buChar char="•"/>
              <a:defRPr/>
            </a:pPr>
            <a:endParaRPr lang="fr-FR" sz="2000" dirty="0">
              <a:solidFill>
                <a:schemeClr val="tx1"/>
              </a:solidFill>
              <a:latin typeface="Calibri" panose="020F0502020204030204" pitchFamily="34" charset="0"/>
              <a:ea typeface="Times New Roman"/>
              <a:cs typeface="Calibri" panose="020F0502020204030204" pitchFamily="34" charset="0"/>
            </a:endParaRPr>
          </a:p>
          <a:p>
            <a:pPr marL="342900" indent="-342900" algn="just">
              <a:lnSpc>
                <a:spcPct val="80000"/>
              </a:lnSpc>
              <a:buFont typeface="Arial" panose="020B0604020202020204" pitchFamily="34" charset="0"/>
              <a:buChar char="•"/>
              <a:defRPr/>
            </a:pPr>
            <a:r>
              <a:rPr lang="fr-FR" sz="2000" b="1" dirty="0" smtClean="0">
                <a:solidFill>
                  <a:schemeClr val="tx1"/>
                </a:solidFill>
                <a:latin typeface="Calibri" panose="020F0502020204030204" pitchFamily="34" charset="0"/>
                <a:ea typeface="Times New Roman"/>
                <a:cs typeface="Calibri" panose="020F0502020204030204" pitchFamily="34" charset="0"/>
              </a:rPr>
              <a:t>une </a:t>
            </a:r>
            <a:r>
              <a:rPr lang="fr-FR" sz="2000" b="1" dirty="0">
                <a:solidFill>
                  <a:schemeClr val="tx1"/>
                </a:solidFill>
                <a:latin typeface="Calibri" panose="020F0502020204030204" pitchFamily="34" charset="0"/>
                <a:ea typeface="Times New Roman"/>
                <a:cs typeface="Calibri" panose="020F0502020204030204" pitchFamily="34" charset="0"/>
              </a:rPr>
              <a:t>dimension sociale </a:t>
            </a:r>
            <a:r>
              <a:rPr lang="fr-FR" sz="2000" dirty="0">
                <a:solidFill>
                  <a:schemeClr val="tx1"/>
                </a:solidFill>
                <a:latin typeface="Calibri" panose="020F0502020204030204" pitchFamily="34" charset="0"/>
                <a:ea typeface="Times New Roman"/>
                <a:cs typeface="Calibri" panose="020F0502020204030204" pitchFamily="34" charset="0"/>
              </a:rPr>
              <a:t>: éducation alimentaire, création de </a:t>
            </a:r>
            <a:r>
              <a:rPr lang="fr-FR" sz="2000" dirty="0" smtClean="0">
                <a:solidFill>
                  <a:schemeClr val="tx1"/>
                </a:solidFill>
                <a:latin typeface="Calibri" panose="020F0502020204030204" pitchFamily="34" charset="0"/>
                <a:ea typeface="Times New Roman"/>
                <a:cs typeface="Calibri" panose="020F0502020204030204" pitchFamily="34" charset="0"/>
              </a:rPr>
              <a:t>liens, accessibilité </a:t>
            </a:r>
            <a:r>
              <a:rPr lang="fr-FR" sz="2000" dirty="0">
                <a:solidFill>
                  <a:schemeClr val="tx1"/>
                </a:solidFill>
                <a:latin typeface="Calibri" panose="020F0502020204030204" pitchFamily="34" charset="0"/>
                <a:ea typeface="Times New Roman"/>
                <a:cs typeface="Calibri" panose="020F0502020204030204" pitchFamily="34" charset="0"/>
              </a:rPr>
              <a:t>sociale, don alimentaire, valorisation du patrimoine.</a:t>
            </a:r>
          </a:p>
        </p:txBody>
      </p:sp>
      <p:sp>
        <p:nvSpPr>
          <p:cNvPr id="4" name="Espace réservé du numéro de diapositive 3"/>
          <p:cNvSpPr>
            <a:spLocks noGrp="1"/>
          </p:cNvSpPr>
          <p:nvPr>
            <p:ph type="sldNum" sz="quarter" idx="12"/>
          </p:nvPr>
        </p:nvSpPr>
        <p:spPr/>
        <p:txBody>
          <a:bodyPr/>
          <a:lstStyle/>
          <a:p>
            <a:fld id="{113E254B-A1C4-4EEE-BFDC-43DFA4990B4D}" type="slidenum">
              <a:rPr lang="fr-FR" smtClean="0"/>
              <a:t>6</a:t>
            </a:fld>
            <a:endParaRPr lang="fr-FR"/>
          </a:p>
        </p:txBody>
      </p:sp>
      <p:pic>
        <p:nvPicPr>
          <p:cNvPr id="3076" name="Picture 4" descr="C:\Users\deguglielmo\AppData\Local\Microsoft\Windows\INetCache\IE\U1SISAYP\250px-Main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56" y="4941168"/>
            <a:ext cx="883344" cy="125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72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13E254B-A1C4-4EEE-BFDC-43DFA4990B4D}" type="slidenum">
              <a:rPr lang="fr-FR" smtClean="0"/>
              <a:t>7</a:t>
            </a:fld>
            <a:endParaRPr lang="fr-FR"/>
          </a:p>
        </p:txBody>
      </p:sp>
      <p:sp>
        <p:nvSpPr>
          <p:cNvPr id="6" name="AutoShape 2" descr="Transgourmet France - Au 1er janvier 2022, les services de restauration  collective devront proposer des menus composés d&amp;#39;au moins 50% de produits  de qualité et durables, dont au moins 20% de produi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Transgourmet France - Au 1er janvier 2022, les services de restauration  collective devront proposer des menus composés d&amp;#39;au moins 50% de produits  de qualité et durables, dont au moins 20% de produi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4" name="Picture 6" descr="Peut être une image de texte qui dit ’La loi EGalim QUE MET-ON DANS L'ASSIETTE POUR ATTEINDRE AU MOINS 50% DE PRODUITS DURABLES ? 20 PRODUITS BIOLOGIQUES 30% PRODUITS DE QUALITÉ Appellation d'Origine Protégée AB AGRICULTURE BIOLOGIQUE Indication Géographique Protégée Spécialité Traditionnelle Garantie Appellation d'Origine Contrôlée Pêche Durable BUACELOUPE Haute Valeur Environnementale ouce Régions Ultra Périphériques Demain Terre Label Rouge AGRICONFIANCE Uniquement jusqu en 2029 Uniquement jusqu' 2029 Uniquement jusqu en 2029’"/>
          <p:cNvPicPr>
            <a:picLocks noChangeAspect="1" noChangeArrowheads="1"/>
          </p:cNvPicPr>
          <p:nvPr/>
        </p:nvPicPr>
        <p:blipFill rotWithShape="1">
          <a:blip r:embed="rId3">
            <a:extLst>
              <a:ext uri="{28A0092B-C50C-407E-A947-70E740481C1C}">
                <a14:useLocalDpi xmlns:a14="http://schemas.microsoft.com/office/drawing/2010/main" val="0"/>
              </a:ext>
            </a:extLst>
          </a:blip>
          <a:srcRect l="11659" t="24029" r="6786" b="7915"/>
          <a:stretch/>
        </p:blipFill>
        <p:spPr bwMode="auto">
          <a:xfrm>
            <a:off x="383568" y="1340768"/>
            <a:ext cx="8376865" cy="5242673"/>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ctrTitle"/>
          </p:nvPr>
        </p:nvSpPr>
        <p:spPr>
          <a:xfrm>
            <a:off x="1619672" y="260648"/>
            <a:ext cx="7412360" cy="504056"/>
          </a:xfrm>
        </p:spPr>
        <p:txBody>
          <a:bodyPr/>
          <a:lstStyle/>
          <a:p>
            <a:pPr>
              <a:defRPr/>
            </a:pPr>
            <a:r>
              <a:rPr lang="fr-FR" altLang="fr-FR" sz="2800" b="1" dirty="0" smtClean="0">
                <a:solidFill>
                  <a:schemeClr val="bg1"/>
                </a:solidFill>
                <a:latin typeface="Calibri" panose="020F0502020204030204" pitchFamily="34" charset="0"/>
                <a:cs typeface="Calibri" panose="020F0502020204030204" pitchFamily="34" charset="0"/>
              </a:rPr>
              <a:t>Le PAT : un outil pour respecter la loi EGALIM</a:t>
            </a:r>
            <a:endParaRPr lang="fr-FR" altLang="fr-FR"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5696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6437" y="2204864"/>
            <a:ext cx="7772400" cy="1500187"/>
          </a:xfrm>
        </p:spPr>
        <p:txBody>
          <a:bodyPr anchor="ctr"/>
          <a:lstStyle/>
          <a:p>
            <a:pPr algn="ctr"/>
            <a:r>
              <a:rPr lang="fr-FR" sz="4000" b="1" dirty="0" smtClean="0">
                <a:latin typeface="Calibri" panose="020F0502020204030204" pitchFamily="34" charset="0"/>
                <a:cs typeface="Calibri" panose="020F0502020204030204" pitchFamily="34" charset="0"/>
              </a:rPr>
              <a:t>Éléments de diagnostic territorial</a:t>
            </a:r>
            <a:endParaRPr lang="fr-FR"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9093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idx="1"/>
          </p:nvPr>
        </p:nvSpPr>
        <p:spPr>
          <a:xfrm>
            <a:off x="178098" y="1142863"/>
            <a:ext cx="5111750" cy="5145435"/>
          </a:xfrm>
        </p:spPr>
        <p:txBody>
          <a:bodyPr>
            <a:normAutofit/>
          </a:bodyPr>
          <a:lstStyle/>
          <a:p>
            <a:pPr algn="l"/>
            <a:r>
              <a:rPr lang="fr-FR" sz="2400" b="1" dirty="0" smtClean="0">
                <a:latin typeface="Calibri" panose="020F0502020204030204" pitchFamily="34" charset="0"/>
                <a:cs typeface="Calibri" panose="020F0502020204030204" pitchFamily="34" charset="0"/>
              </a:rPr>
              <a:t>Un manque de structures de transformation </a:t>
            </a:r>
            <a:endParaRPr lang="fr-FR" sz="2400" b="1" dirty="0">
              <a:latin typeface="Calibri" panose="020F0502020204030204" pitchFamily="34" charset="0"/>
              <a:cs typeface="Calibri" panose="020F0502020204030204" pitchFamily="34" charset="0"/>
            </a:endParaRPr>
          </a:p>
        </p:txBody>
      </p:sp>
      <p:sp>
        <p:nvSpPr>
          <p:cNvPr id="11" name="Espace réservé du texte 10"/>
          <p:cNvSpPr>
            <a:spLocks noGrp="1"/>
          </p:cNvSpPr>
          <p:nvPr>
            <p:ph type="body" sz="half" idx="2"/>
          </p:nvPr>
        </p:nvSpPr>
        <p:spPr/>
        <p:txBody>
          <a:bodyPr>
            <a:normAutofit/>
          </a:bodyPr>
          <a:lstStyle/>
          <a:p>
            <a:r>
              <a:rPr lang="fr-FR" sz="2000" dirty="0">
                <a:latin typeface="Calibri" panose="020F0502020204030204" pitchFamily="34" charset="0"/>
                <a:cs typeface="Calibri" panose="020F0502020204030204" pitchFamily="34" charset="0"/>
              </a:rPr>
              <a:t>Certaines </a:t>
            </a:r>
            <a:r>
              <a:rPr lang="fr-FR" sz="2000" b="1" dirty="0">
                <a:latin typeface="Calibri" panose="020F0502020204030204" pitchFamily="34" charset="0"/>
                <a:cs typeface="Calibri" panose="020F0502020204030204" pitchFamily="34" charset="0"/>
              </a:rPr>
              <a:t>premières transformations </a:t>
            </a:r>
            <a:r>
              <a:rPr lang="fr-FR" sz="2000" dirty="0">
                <a:latin typeface="Calibri" panose="020F0502020204030204" pitchFamily="34" charset="0"/>
                <a:cs typeface="Calibri" panose="020F0502020204030204" pitchFamily="34" charset="0"/>
              </a:rPr>
              <a:t>(farine, malt, découpe de légumes) peuvent être </a:t>
            </a:r>
            <a:r>
              <a:rPr lang="fr-FR" sz="2000" dirty="0" smtClean="0">
                <a:latin typeface="Calibri" panose="020F0502020204030204" pitchFamily="34" charset="0"/>
                <a:cs typeface="Calibri" panose="020F0502020204030204" pitchFamily="34" charset="0"/>
              </a:rPr>
              <a:t>réalisées </a:t>
            </a:r>
            <a:r>
              <a:rPr lang="fr-FR" sz="2000" dirty="0">
                <a:latin typeface="Calibri" panose="020F0502020204030204" pitchFamily="34" charset="0"/>
                <a:cs typeface="Calibri" panose="020F0502020204030204" pitchFamily="34" charset="0"/>
              </a:rPr>
              <a:t>dans l’Aube</a:t>
            </a:r>
            <a:endParaRPr lang="fr-FR" sz="2000" dirty="0"/>
          </a:p>
        </p:txBody>
      </p:sp>
      <p:sp>
        <p:nvSpPr>
          <p:cNvPr id="4" name="Espace réservé du numéro de diapositive 3"/>
          <p:cNvSpPr>
            <a:spLocks noGrp="1"/>
          </p:cNvSpPr>
          <p:nvPr>
            <p:ph type="sldNum" sz="quarter" idx="12"/>
          </p:nvPr>
        </p:nvSpPr>
        <p:spPr/>
        <p:txBody>
          <a:bodyPr/>
          <a:lstStyle/>
          <a:p>
            <a:fld id="{113E254B-A1C4-4EEE-BFDC-43DFA4990B4D}" type="slidenum">
              <a:rPr lang="fr-FR" smtClean="0"/>
              <a:t>9</a:t>
            </a:fld>
            <a:endParaRPr lang="fr-F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509101"/>
            <a:ext cx="2008063" cy="163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èche courbée vers le bas 7"/>
          <p:cNvSpPr/>
          <p:nvPr/>
        </p:nvSpPr>
        <p:spPr>
          <a:xfrm>
            <a:off x="1211482" y="4016037"/>
            <a:ext cx="1152128" cy="434950"/>
          </a:xfrm>
          <a:prstGeom prst="curvedDownArrow">
            <a:avLst/>
          </a:prstGeom>
          <a:solidFill>
            <a:srgbClr val="BF0D3E"/>
          </a:solidFill>
          <a:ln>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droite 9"/>
          <p:cNvSpPr/>
          <p:nvPr/>
        </p:nvSpPr>
        <p:spPr>
          <a:xfrm>
            <a:off x="3635896" y="4966065"/>
            <a:ext cx="1872208" cy="407151"/>
          </a:xfrm>
          <a:prstGeom prst="rightArrow">
            <a:avLst/>
          </a:prstGeom>
          <a:solidFill>
            <a:srgbClr val="BF0D3E"/>
          </a:solidFill>
          <a:ln>
            <a:solidFill>
              <a:srgbClr val="FCFABC"/>
            </a:solidFill>
          </a:ln>
          <a:effectLst>
            <a:glow rad="101600">
              <a:schemeClr val="accent2">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F0D3E"/>
              </a:solidFill>
            </a:endParaRPr>
          </a:p>
        </p:txBody>
      </p:sp>
      <p:sp>
        <p:nvSpPr>
          <p:cNvPr id="13" name="ZoneTexte 12"/>
          <p:cNvSpPr txBox="1"/>
          <p:nvPr/>
        </p:nvSpPr>
        <p:spPr>
          <a:xfrm>
            <a:off x="3167844" y="4158600"/>
            <a:ext cx="2808312" cy="584775"/>
          </a:xfrm>
          <a:prstGeom prst="rect">
            <a:avLst/>
          </a:prstGeom>
          <a:noFill/>
        </p:spPr>
        <p:txBody>
          <a:bodyPr wrap="square" rtlCol="0">
            <a:spAutoFit/>
          </a:bodyPr>
          <a:lstStyle/>
          <a:p>
            <a:pPr algn="ctr"/>
            <a:r>
              <a:rPr lang="fr-FR" sz="1600" dirty="0" smtClean="0">
                <a:latin typeface="Calibri" panose="020F0502020204030204" pitchFamily="34" charset="0"/>
                <a:cs typeface="Calibri" panose="020F0502020204030204" pitchFamily="34" charset="0"/>
              </a:rPr>
              <a:t>Le reste part en </a:t>
            </a:r>
            <a:r>
              <a:rPr lang="fr-FR" sz="1600" b="1" dirty="0" smtClean="0">
                <a:latin typeface="Calibri" panose="020F0502020204030204" pitchFamily="34" charset="0"/>
                <a:cs typeface="Calibri" panose="020F0502020204030204" pitchFamily="34" charset="0"/>
              </a:rPr>
              <a:t>filière longue </a:t>
            </a:r>
            <a:r>
              <a:rPr lang="fr-FR" sz="1600" u="sng"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hors du département </a:t>
            </a:r>
            <a:endParaRPr lang="fr-FR" sz="16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4" name="ZoneTexte 13"/>
          <p:cNvSpPr txBox="1"/>
          <p:nvPr/>
        </p:nvSpPr>
        <p:spPr>
          <a:xfrm>
            <a:off x="6372200" y="3349546"/>
            <a:ext cx="2272980" cy="1200329"/>
          </a:xfrm>
          <a:prstGeom prst="rect">
            <a:avLst/>
          </a:prstGeom>
          <a:solidFill>
            <a:srgbClr val="BF0D3E"/>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dirty="0" smtClean="0">
                <a:solidFill>
                  <a:schemeClr val="bg1"/>
                </a:solidFill>
                <a:latin typeface="Calibri" panose="020F0502020204030204" pitchFamily="34" charset="0"/>
                <a:cs typeface="Calibri" panose="020F0502020204030204" pitchFamily="34" charset="0"/>
              </a:rPr>
              <a:t>Un vrai manque d’infrastructures (légumerie, abattoirs, lait, …)</a:t>
            </a:r>
            <a:endParaRPr lang="fr-FR" dirty="0">
              <a:solidFill>
                <a:schemeClr val="bg1"/>
              </a:solidFill>
              <a:latin typeface="Calibri" panose="020F0502020204030204" pitchFamily="34" charset="0"/>
              <a:cs typeface="Calibri" panose="020F0502020204030204" pitchFamily="34" charset="0"/>
            </a:endParaRPr>
          </a:p>
        </p:txBody>
      </p:sp>
      <p:sp>
        <p:nvSpPr>
          <p:cNvPr id="15" name="ZoneTexte 14"/>
          <p:cNvSpPr txBox="1"/>
          <p:nvPr/>
        </p:nvSpPr>
        <p:spPr>
          <a:xfrm>
            <a:off x="6372200" y="4911993"/>
            <a:ext cx="2272980" cy="1200329"/>
          </a:xfrm>
          <a:prstGeom prst="rect">
            <a:avLst/>
          </a:prstGeom>
          <a:solidFill>
            <a:srgbClr val="BF0D3E"/>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dirty="0" smtClean="0">
                <a:solidFill>
                  <a:schemeClr val="bg1"/>
                </a:solidFill>
                <a:latin typeface="Calibri" panose="020F0502020204030204" pitchFamily="34" charset="0"/>
                <a:cs typeface="Calibri" panose="020F0502020204030204" pitchFamily="34" charset="0"/>
              </a:rPr>
              <a:t>Conséquence : la majorité des produits sortent du département. </a:t>
            </a:r>
            <a:endParaRPr lang="fr-FR" dirty="0">
              <a:solidFill>
                <a:schemeClr val="bg1"/>
              </a:solidFill>
              <a:latin typeface="Calibri" panose="020F0502020204030204" pitchFamily="34" charset="0"/>
              <a:cs typeface="Calibri" panose="020F0502020204030204" pitchFamily="34" charset="0"/>
            </a:endParaRPr>
          </a:p>
        </p:txBody>
      </p:sp>
      <p:sp>
        <p:nvSpPr>
          <p:cNvPr id="17" name="Titre 1"/>
          <p:cNvSpPr txBox="1">
            <a:spLocks/>
          </p:cNvSpPr>
          <p:nvPr/>
        </p:nvSpPr>
        <p:spPr>
          <a:xfrm>
            <a:off x="1619672" y="260648"/>
            <a:ext cx="7340352" cy="504056"/>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rgbClr val="BF0D3E"/>
                </a:solidFill>
                <a:latin typeface="Arial Black" panose="020B0A04020102020204" pitchFamily="34" charset="0"/>
                <a:ea typeface="+mj-ea"/>
                <a:cs typeface="+mj-cs"/>
              </a:defRPr>
            </a:lvl1pPr>
          </a:lstStyle>
          <a:p>
            <a:pPr algn="ctr">
              <a:defRPr/>
            </a:pPr>
            <a:r>
              <a:rPr lang="fr-FR" altLang="fr-FR" sz="2800" dirty="0" smtClean="0">
                <a:solidFill>
                  <a:schemeClr val="bg1"/>
                </a:solidFill>
                <a:latin typeface="Calibri" panose="020F0502020204030204" pitchFamily="34" charset="0"/>
                <a:cs typeface="Calibri" panose="020F0502020204030204" pitchFamily="34" charset="0"/>
              </a:rPr>
              <a:t>Eléments de diagnostic territorial</a:t>
            </a:r>
            <a:endParaRPr lang="fr-FR" altLang="fr-FR"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1560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ILintern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beDepartement_Thè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ubeDepartement_Thèm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ubeDepartement_Thèm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ubeDepartement_Thèm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AubeDepartement_Thèm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AubeDepartement_Thèm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AubeDepartement_Thèm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CD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COPILinterne1</Template>
  <TotalTime>6193</TotalTime>
  <Words>1806</Words>
  <Application>Microsoft Office PowerPoint</Application>
  <PresentationFormat>Affichage à l'écran (4:3)</PresentationFormat>
  <Paragraphs>324</Paragraphs>
  <Slides>37</Slides>
  <Notes>12</Notes>
  <HiddenSlides>1</HiddenSlides>
  <MMClips>0</MMClips>
  <ScaleCrop>false</ScaleCrop>
  <HeadingPairs>
    <vt:vector size="4" baseType="variant">
      <vt:variant>
        <vt:lpstr>Thème</vt:lpstr>
      </vt:variant>
      <vt:variant>
        <vt:i4>9</vt:i4>
      </vt:variant>
      <vt:variant>
        <vt:lpstr>Titres des diapositives</vt:lpstr>
      </vt:variant>
      <vt:variant>
        <vt:i4>37</vt:i4>
      </vt:variant>
    </vt:vector>
  </HeadingPairs>
  <TitlesOfParts>
    <vt:vector size="46" baseType="lpstr">
      <vt:lpstr>COPILinterne1</vt:lpstr>
      <vt:lpstr>AubeDepartement_Thème 2</vt:lpstr>
      <vt:lpstr>AubeDepartement_Thème 3</vt:lpstr>
      <vt:lpstr>1_AubeDepartement_Thème 3</vt:lpstr>
      <vt:lpstr>2_AubeDepartement_Thème 3</vt:lpstr>
      <vt:lpstr>3_AubeDepartement_Thème 3</vt:lpstr>
      <vt:lpstr>4_AubeDepartement_Thème 3</vt:lpstr>
      <vt:lpstr>5_AubeDepartement_Thème 3</vt:lpstr>
      <vt:lpstr>Thème CD10</vt:lpstr>
      <vt:lpstr>Comité de Pilotage  Projet Alimentaire Territorial (PAT) de l’Aube</vt:lpstr>
      <vt:lpstr>Ordre du jour </vt:lpstr>
      <vt:lpstr>Introduction </vt:lpstr>
      <vt:lpstr>Présentation PowerPoint</vt:lpstr>
      <vt:lpstr>PAT : définition et enjeux</vt:lpstr>
      <vt:lpstr>Les enjeux d’un PAT </vt:lpstr>
      <vt:lpstr>Le PAT : un outil pour respecter la loi EGALIM</vt:lpstr>
      <vt:lpstr>Présentation PowerPoint</vt:lpstr>
      <vt:lpstr>Présentation PowerPoint</vt:lpstr>
      <vt:lpstr>Les circuits de transformation et de commercialisation</vt:lpstr>
      <vt:lpstr>Les circuits de transformation et de commercialisation</vt:lpstr>
      <vt:lpstr>Les producteurs en circuits courts </vt:lpstr>
      <vt:lpstr>Présentation PowerPoint</vt:lpstr>
      <vt:lpstr>Présentation PowerPoint</vt:lpstr>
      <vt:lpstr>Présentation du PAT de l’Aube</vt:lpstr>
      <vt:lpstr>Présentation du PAT de l’Aube</vt:lpstr>
      <vt:lpstr>Présentation des axes stratégiques </vt:lpstr>
      <vt:lpstr>Présentation des axes stratégiques </vt:lpstr>
      <vt:lpstr>Présentation des axes stratégiques </vt:lpstr>
      <vt:lpstr>Présentation des axes stratégiques </vt:lpstr>
      <vt:lpstr>Gouvernance et animation du PAT</vt:lpstr>
      <vt:lpstr>Présentation PowerPoint</vt:lpstr>
      <vt:lpstr>Présentation PowerPoint</vt:lpstr>
      <vt:lpstr>PLATEFORME D’APPROVISIONNEMENT DES COLLEGES PUBLICS EN PRODUITS DE PROXIMITE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Marché public – Saint Julien les Villas </vt:lpstr>
      <vt:lpstr>Marché public – Saint Julien les Villas </vt:lpstr>
      <vt:lpstr>Ma Box Fermière</vt:lpstr>
      <vt:lpstr>Ma Box Fermière</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Stratégie d’inclusion numérique</dc:title>
  <dc:creator>DeGuglielmo Carole</dc:creator>
  <cp:lastModifiedBy>DeGuglielmo Carole</cp:lastModifiedBy>
  <cp:revision>254</cp:revision>
  <cp:lastPrinted>2021-08-31T13:55:29Z</cp:lastPrinted>
  <dcterms:created xsi:type="dcterms:W3CDTF">2020-06-29T07:20:41Z</dcterms:created>
  <dcterms:modified xsi:type="dcterms:W3CDTF">2022-02-21T15:28:32Z</dcterms:modified>
</cp:coreProperties>
</file>